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jpg" ContentType="image/jpeg"/>
  <Default Extension="emf" ContentType="image/x-emf"/>
  <Default Extension="svg" ContentType="image/svg+xml"/>
  <Default Extension="png" ContentType="image/png"/>
  <Default Extension="bin" ContentType="application/vnd.openxmlformats-officedocument.oleObjec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customXml/item3.xml" ContentType="application/xml"/>
  <Override PartName="/customXml/itemProps3.xml" ContentType="application/vnd.openxmlformats-officedocument.customXmlProperties+xml"/>
  <Override PartName="/ppt/viewProps.xml" ContentType="application/vnd.openxmlformats-officedocument.presentationml.viewProps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authors.xml" ContentType="application/vnd.ms-powerpoint.authors+xml"/>
  <Override PartName="/customXml/item2.xml" ContentType="application/xml"/>
  <Override PartName="/customXml/itemProps2.xml" ContentType="application/vnd.openxmlformats-officedocument.customXmlProperties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customXml/item1.xml" ContentType="application/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7.xml" ContentType="application/vnd.openxmlformats-officedocument.presentationml.slid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5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142532439" r:id="rId5"/>
    <p:sldId id="2142532422" r:id="rId6"/>
    <p:sldId id="2142532446" r:id="rId7"/>
    <p:sldId id="2142532435" r:id="rId8"/>
    <p:sldId id="2142532434" r:id="rId9"/>
    <p:sldId id="2142532436" r:id="rId10"/>
    <p:sldId id="2142532437" r:id="rId11"/>
    <p:sldId id="2142532441" r:id="rId12"/>
    <p:sldId id="2142532438" r:id="rId13"/>
    <p:sldId id="2142532440" r:id="rId14"/>
    <p:sldId id="2142532450" r:id="rId15"/>
    <p:sldId id="2142532449" r:id="rId16"/>
    <p:sldId id="214253244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7775C51-2936-03FB-9408-392A8E0CF444}" name="Sapna V Chhabria" initials="SC" userId="S::sapnavc@suntecsbs.com::3449ceda-cfc7-43d0-960a-dfdeb411f287" providerId="AD"/>
  <p188:author id="{500C5FEF-CC2C-30A6-4532-6A76332EAEE2}" name="Balagopal Ravibalan" initials="BR" userId="S::balagopalr@suntecsbs.com::80fd23ce-d86b-4987-90cd-57eecfbc3b9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FF"/>
    <a:srgbClr val="020000"/>
    <a:srgbClr val="1C0C20"/>
    <a:srgbClr val="492A0C"/>
    <a:srgbClr val="0C2445"/>
    <a:srgbClr val="191A09"/>
    <a:srgbClr val="14140A"/>
    <a:srgbClr val="0F0F06"/>
    <a:srgbClr val="030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21243-8887-4216-A2D0-153E3EC9E98F}" v="111" dt="2025-09-25T16:12:36.023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09" autoAdjust="0"/>
    <p:restoredTop sz="93979" autoAdjust="0"/>
  </p:normalViewPr>
  <p:slideViewPr>
    <p:cSldViewPr snapToGrid="0">
      <p:cViewPr varScale="1">
        <p:scale>
          <a:sx n="70" d="100"/>
          <a:sy n="70" d="100"/>
        </p:scale>
        <p:origin x="7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52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4.xml" Id="rId8" /><Relationship Type="http://schemas.openxmlformats.org/officeDocument/2006/relationships/slide" Target="/ppt/slides/slide9.xml" Id="rId13" /><Relationship Type="http://schemas.openxmlformats.org/officeDocument/2006/relationships/notesMaster" Target="/ppt/notesMasters/notesMaster1.xml" Id="rId18" /><Relationship Type="http://schemas.openxmlformats.org/officeDocument/2006/relationships/customXml" Target="/customXml/item3.xml" Id="rId3" /><Relationship Type="http://schemas.openxmlformats.org/officeDocument/2006/relationships/viewProps" Target="/ppt/viewProps.xml" Id="rId21" /><Relationship Type="http://schemas.openxmlformats.org/officeDocument/2006/relationships/slide" Target="/ppt/slides/slide3.xml" Id="rId7" /><Relationship Type="http://schemas.openxmlformats.org/officeDocument/2006/relationships/slide" Target="/ppt/slides/slide8.xml" Id="rId12" /><Relationship Type="http://schemas.openxmlformats.org/officeDocument/2006/relationships/slide" Target="/ppt/slides/slide13.xml" Id="rId17" /><Relationship Type="http://schemas.microsoft.com/office/2018/10/relationships/authors" Target="/ppt/authors.xml" Id="rId25" /><Relationship Type="http://schemas.openxmlformats.org/officeDocument/2006/relationships/customXml" Target="/customXml/item2.xml" Id="rId2" /><Relationship Type="http://schemas.openxmlformats.org/officeDocument/2006/relationships/slide" Target="/ppt/slides/slide12.xml" Id="rId16" /><Relationship Type="http://schemas.openxmlformats.org/officeDocument/2006/relationships/presProps" Target="/ppt/presProps.xml" Id="rId20" /><Relationship Type="http://schemas.openxmlformats.org/officeDocument/2006/relationships/customXml" Target="/customXml/item1.xml" Id="rId1" /><Relationship Type="http://schemas.openxmlformats.org/officeDocument/2006/relationships/slide" Target="/ppt/slides/slide2.xml" Id="rId6" /><Relationship Type="http://schemas.openxmlformats.org/officeDocument/2006/relationships/slide" Target="/ppt/slides/slide7.xml" Id="rId11" /><Relationship Type="http://schemas.microsoft.com/office/2015/10/relationships/revisionInfo" Target="/ppt/revisionInfo.xml" Id="rId24" /><Relationship Type="http://schemas.openxmlformats.org/officeDocument/2006/relationships/slide" Target="/ppt/slides/slide1.xml" Id="rId5" /><Relationship Type="http://schemas.openxmlformats.org/officeDocument/2006/relationships/slide" Target="/ppt/slides/slide11.xml" Id="rId15" /><Relationship Type="http://schemas.openxmlformats.org/officeDocument/2006/relationships/tableStyles" Target="/ppt/tableStyles.xml" Id="rId23" /><Relationship Type="http://schemas.openxmlformats.org/officeDocument/2006/relationships/slide" Target="/ppt/slides/slide6.xml" Id="rId10" /><Relationship Type="http://schemas.openxmlformats.org/officeDocument/2006/relationships/handoutMaster" Target="/ppt/handoutMasters/handoutMaster1.xml" Id="rId19" /><Relationship Type="http://schemas.openxmlformats.org/officeDocument/2006/relationships/slideMaster" Target="/ppt/slideMasters/slideMaster1.xml" Id="rId4" /><Relationship Type="http://schemas.openxmlformats.org/officeDocument/2006/relationships/slide" Target="/ppt/slides/slide5.xml" Id="rId9" /><Relationship Type="http://schemas.openxmlformats.org/officeDocument/2006/relationships/slide" Target="/ppt/slides/slide10.xml" Id="rId14" /><Relationship Type="http://schemas.openxmlformats.org/officeDocument/2006/relationships/theme" Target="/ppt/theme/theme1.xml" Id="rId22" /></Relationships>
</file>

<file path=ppt/handoutMasters/_rels/handoutMaster1.xml.rels>&#65279;<?xml version="1.0" encoding="utf-8"?><Relationships xmlns="http://schemas.openxmlformats.org/package/2006/relationships"><Relationship Type="http://schemas.openxmlformats.org/officeDocument/2006/relationships/theme" Target="/ppt/theme/theme3.xml" Id="rId1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B1D32-B232-4FB6-B9EB-7A54679C2553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31A45-9FF9-4B00-9386-A46B295857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6844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5E1735-F752-40A2-971E-165B96761AAB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9786C-1240-4FD7-8AC0-E69FEC605A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066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2.xml" Id="rId2" /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German pretzel looks intricate.</a:t>
            </a:r>
            <a:br>
              <a:rPr lang="en-US" dirty="0"/>
            </a:br>
            <a:r>
              <a:rPr lang="en-US" dirty="0"/>
              <a:t>Twisted, looped, seemingly complex. But every turn is intentional. Every knot serves a purpose.</a:t>
            </a:r>
          </a:p>
          <a:p>
            <a:r>
              <a:rPr lang="en-US" dirty="0"/>
              <a:t>The same goes for building smart banking deals.</a:t>
            </a:r>
            <a:br>
              <a:rPr lang="en-US" dirty="0"/>
            </a:br>
            <a:r>
              <a:rPr lang="en-US" dirty="0"/>
              <a:t>Multinational clients. Regulatory threads. Real-time pricing. They may seem tangled - but with the right design, they form something elegant, efficient, and universally appreciated.</a:t>
            </a:r>
          </a:p>
          <a:p>
            <a:r>
              <a:rPr lang="en-US" b="1" dirty="0"/>
              <a:t>Complexity doesn’t have to be chaotic. It can be structured. Deliciously so.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know, bakers in Germany take years to master the perfect twist of a pretzel. One wrong move and the whole shape collapses.</a:t>
            </a:r>
            <a:br>
              <a:rPr lang="en-US" dirty="0"/>
            </a:br>
            <a:r>
              <a:rPr lang="en-US" dirty="0"/>
              <a:t>Funny thing - structuring a cross-border banking deal isn’t that different. It’s not about avoiding complexity. It’s about embracing it with the right structure. And that’s what we’ll unpack today</a:t>
            </a:r>
          </a:p>
          <a:p>
            <a:endParaRPr lang="en-US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D9786C-1240-4FD7-8AC0-E69FEC605A92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5667563"/>
      </p:ext>
    </p:extLst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image" Target="/ppt/media/image1.emf" Id="rId2" /><Relationship Type="http://schemas.openxmlformats.org/officeDocument/2006/relationships/slideMaster" Target="/ppt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image" Target="/ppt/media/image2.emf" Id="rId2" /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1E52-0DD7-46FE-BDCC-E29A85BB6520}" type="datetime1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SunTec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768A-9C18-4214-81A6-B5F27795B2CA}" type="slidenum">
              <a:rPr lang="en-IN" smtClean="0"/>
              <a:t>‹#›</a:t>
            </a:fld>
            <a:endParaRPr lang="en-IN"/>
          </a:p>
        </p:txBody>
      </p:sp>
      <p:sp>
        <p:nvSpPr>
          <p:cNvPr id="9" name="Subtitle 6">
            <a:extLst>
              <a:ext uri="{FF2B5EF4-FFF2-40B4-BE49-F238E27FC236}">
                <a16:creationId xmlns:a16="http://schemas.microsoft.com/office/drawing/2014/main" id="{DA0FE6D5-D475-4CBB-A6C2-E3D991A3689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01389" y="4661935"/>
            <a:ext cx="7090611" cy="756000"/>
          </a:xfrm>
          <a:solidFill>
            <a:srgbClr val="95519E"/>
          </a:solidFill>
        </p:spPr>
        <p:txBody>
          <a:bodyPr lIns="108000" tIns="108000" rIns="108000" bIns="108000"/>
          <a:lstStyle/>
          <a:p>
            <a:pPr marL="0" indent="0" algn="l">
              <a:buNone/>
            </a:pPr>
            <a:r>
              <a:rPr lang="en-US" sz="1800">
                <a:solidFill>
                  <a:schemeClr val="bg1"/>
                </a:solidFill>
              </a:rPr>
              <a:t>Click to edit Master subtitle style</a:t>
            </a:r>
          </a:p>
        </p:txBody>
      </p:sp>
      <p:sp>
        <p:nvSpPr>
          <p:cNvPr id="10" name="Title 5">
            <a:extLst>
              <a:ext uri="{FF2B5EF4-FFF2-40B4-BE49-F238E27FC236}">
                <a16:creationId xmlns:a16="http://schemas.microsoft.com/office/drawing/2014/main" id="{2E3EA56B-BEB0-4656-A20B-D15F03B7A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1389" y="3396801"/>
            <a:ext cx="7090610" cy="1260000"/>
          </a:xfrm>
          <a:solidFill>
            <a:srgbClr val="5C2659">
              <a:alpha val="85882"/>
            </a:srgbClr>
          </a:solidFill>
        </p:spPr>
        <p:txBody>
          <a:bodyPr lIns="108000" tIns="108000" rIns="108000" bIns="108000" anchor="t"/>
          <a:lstStyle/>
          <a:p>
            <a:r>
              <a:rPr lang="en-US" sz="3600">
                <a:solidFill>
                  <a:schemeClr val="bg1"/>
                </a:solidFill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731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-you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/>
          <p:cNvSpPr/>
          <p:nvPr userDrawn="1"/>
        </p:nvSpPr>
        <p:spPr>
          <a:xfrm>
            <a:off x="229402" y="194911"/>
            <a:ext cx="11733196" cy="6468178"/>
          </a:xfrm>
          <a:prstGeom prst="rect">
            <a:avLst/>
          </a:prstGeom>
          <a:solidFill>
            <a:srgbClr val="00B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555" y="5832058"/>
            <a:ext cx="1913106" cy="452026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929555" y="2162034"/>
            <a:ext cx="65066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6000" b="1">
                <a:solidFill>
                  <a:schemeClr val="bg1"/>
                </a:solidFill>
                <a:latin typeface="+mn-lt"/>
              </a:rPr>
              <a:t>Thank You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8891753" y="1635585"/>
            <a:ext cx="3155341" cy="5025701"/>
            <a:chOff x="8891753" y="1635585"/>
            <a:chExt cx="3155341" cy="5025701"/>
          </a:xfrm>
        </p:grpSpPr>
        <p:sp>
          <p:nvSpPr>
            <p:cNvPr id="8" name="Freeform 7"/>
            <p:cNvSpPr/>
            <p:nvPr userDrawn="1"/>
          </p:nvSpPr>
          <p:spPr>
            <a:xfrm>
              <a:off x="8891753" y="1635585"/>
              <a:ext cx="3155341" cy="5025701"/>
            </a:xfrm>
            <a:custGeom>
              <a:avLst/>
              <a:gdLst>
                <a:gd name="connsiteX0" fmla="*/ 0 w 4256689"/>
                <a:gd name="connsiteY0" fmla="*/ 4162097 h 4162097"/>
                <a:gd name="connsiteX1" fmla="*/ 0 w 4256689"/>
                <a:gd name="connsiteY1" fmla="*/ 1313794 h 4162097"/>
                <a:gd name="connsiteX2" fmla="*/ 2469931 w 4256689"/>
                <a:gd name="connsiteY2" fmla="*/ 0 h 4162097"/>
                <a:gd name="connsiteX3" fmla="*/ 4246179 w 4256689"/>
                <a:gd name="connsiteY3" fmla="*/ 1124607 h 4162097"/>
                <a:gd name="connsiteX4" fmla="*/ 4256689 w 4256689"/>
                <a:gd name="connsiteY4" fmla="*/ 1124607 h 4162097"/>
                <a:gd name="connsiteX0" fmla="*/ 0 w 4256689"/>
                <a:gd name="connsiteY0" fmla="*/ 4319752 h 4319752"/>
                <a:gd name="connsiteX1" fmla="*/ 0 w 4256689"/>
                <a:gd name="connsiteY1" fmla="*/ 1471449 h 4319752"/>
                <a:gd name="connsiteX2" fmla="*/ 2469931 w 4256689"/>
                <a:gd name="connsiteY2" fmla="*/ 0 h 4319752"/>
                <a:gd name="connsiteX3" fmla="*/ 4246179 w 4256689"/>
                <a:gd name="connsiteY3" fmla="*/ 1282262 h 4319752"/>
                <a:gd name="connsiteX4" fmla="*/ 4256689 w 4256689"/>
                <a:gd name="connsiteY4" fmla="*/ 1282262 h 4319752"/>
                <a:gd name="connsiteX0" fmla="*/ 23641 w 4256689"/>
                <a:gd name="connsiteY0" fmla="*/ 6022238 h 6022238"/>
                <a:gd name="connsiteX1" fmla="*/ 0 w 4256689"/>
                <a:gd name="connsiteY1" fmla="*/ 1471449 h 6022238"/>
                <a:gd name="connsiteX2" fmla="*/ 2469931 w 4256689"/>
                <a:gd name="connsiteY2" fmla="*/ 0 h 6022238"/>
                <a:gd name="connsiteX3" fmla="*/ 4246179 w 4256689"/>
                <a:gd name="connsiteY3" fmla="*/ 1282262 h 6022238"/>
                <a:gd name="connsiteX4" fmla="*/ 4256689 w 4256689"/>
                <a:gd name="connsiteY4" fmla="*/ 1282262 h 6022238"/>
                <a:gd name="connsiteX0" fmla="*/ 23641 w 4269717"/>
                <a:gd name="connsiteY0" fmla="*/ 6022238 h 6022238"/>
                <a:gd name="connsiteX1" fmla="*/ 0 w 4269717"/>
                <a:gd name="connsiteY1" fmla="*/ 1471449 h 6022238"/>
                <a:gd name="connsiteX2" fmla="*/ 2469931 w 4269717"/>
                <a:gd name="connsiteY2" fmla="*/ 0 h 6022238"/>
                <a:gd name="connsiteX3" fmla="*/ 4246179 w 4269717"/>
                <a:gd name="connsiteY3" fmla="*/ 1282262 h 6022238"/>
                <a:gd name="connsiteX4" fmla="*/ 4269717 w 4269717"/>
                <a:gd name="connsiteY4" fmla="*/ 646899 h 6022238"/>
                <a:gd name="connsiteX0" fmla="*/ 23641 w 4246178"/>
                <a:gd name="connsiteY0" fmla="*/ 6022238 h 6022238"/>
                <a:gd name="connsiteX1" fmla="*/ 0 w 4246178"/>
                <a:gd name="connsiteY1" fmla="*/ 1471449 h 6022238"/>
                <a:gd name="connsiteX2" fmla="*/ 2469931 w 4246178"/>
                <a:gd name="connsiteY2" fmla="*/ 0 h 6022238"/>
                <a:gd name="connsiteX3" fmla="*/ 4246179 w 4246178"/>
                <a:gd name="connsiteY3" fmla="*/ 1282262 h 6022238"/>
                <a:gd name="connsiteX0" fmla="*/ 23641 w 4315660"/>
                <a:gd name="connsiteY0" fmla="*/ 6022238 h 6022238"/>
                <a:gd name="connsiteX1" fmla="*/ 0 w 4315660"/>
                <a:gd name="connsiteY1" fmla="*/ 1471449 h 6022238"/>
                <a:gd name="connsiteX2" fmla="*/ 2469931 w 4315660"/>
                <a:gd name="connsiteY2" fmla="*/ 0 h 6022238"/>
                <a:gd name="connsiteX3" fmla="*/ 4315660 w 4315660"/>
                <a:gd name="connsiteY3" fmla="*/ 1061597 h 6022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15660" h="6022238">
                  <a:moveTo>
                    <a:pt x="23641" y="6022238"/>
                  </a:moveTo>
                  <a:lnTo>
                    <a:pt x="0" y="1471449"/>
                  </a:lnTo>
                  <a:lnTo>
                    <a:pt x="2469931" y="0"/>
                  </a:lnTo>
                  <a:lnTo>
                    <a:pt x="4315660" y="1061597"/>
                  </a:lnTo>
                </a:path>
              </a:pathLst>
            </a:custGeom>
            <a:noFill/>
            <a:ln w="190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" name="Freeform 8"/>
            <p:cNvSpPr/>
            <p:nvPr/>
          </p:nvSpPr>
          <p:spPr>
            <a:xfrm>
              <a:off x="9521613" y="3080777"/>
              <a:ext cx="2459310" cy="2237985"/>
            </a:xfrm>
            <a:custGeom>
              <a:avLst/>
              <a:gdLst>
                <a:gd name="connsiteX0" fmla="*/ 3363310 w 3373820"/>
                <a:gd name="connsiteY0" fmla="*/ 2511973 h 2511973"/>
                <a:gd name="connsiteX1" fmla="*/ 1650124 w 3373820"/>
                <a:gd name="connsiteY1" fmla="*/ 1828800 h 2511973"/>
                <a:gd name="connsiteX2" fmla="*/ 21020 w 3373820"/>
                <a:gd name="connsiteY2" fmla="*/ 2259724 h 2511973"/>
                <a:gd name="connsiteX3" fmla="*/ 0 w 3373820"/>
                <a:gd name="connsiteY3" fmla="*/ 756745 h 2511973"/>
                <a:gd name="connsiteX4" fmla="*/ 1524000 w 3373820"/>
                <a:gd name="connsiteY4" fmla="*/ 0 h 2511973"/>
                <a:gd name="connsiteX5" fmla="*/ 3373820 w 3373820"/>
                <a:gd name="connsiteY5" fmla="*/ 861848 h 2511973"/>
                <a:gd name="connsiteX0" fmla="*/ 3363310 w 3373820"/>
                <a:gd name="connsiteY0" fmla="*/ 2511973 h 2511973"/>
                <a:gd name="connsiteX1" fmla="*/ 1650124 w 3373820"/>
                <a:gd name="connsiteY1" fmla="*/ 1828800 h 2511973"/>
                <a:gd name="connsiteX2" fmla="*/ 10510 w 3373820"/>
                <a:gd name="connsiteY2" fmla="*/ 2249214 h 2511973"/>
                <a:gd name="connsiteX3" fmla="*/ 0 w 3373820"/>
                <a:gd name="connsiteY3" fmla="*/ 756745 h 2511973"/>
                <a:gd name="connsiteX4" fmla="*/ 1524000 w 3373820"/>
                <a:gd name="connsiteY4" fmla="*/ 0 h 2511973"/>
                <a:gd name="connsiteX5" fmla="*/ 3373820 w 3373820"/>
                <a:gd name="connsiteY5" fmla="*/ 861848 h 2511973"/>
                <a:gd name="connsiteX0" fmla="*/ 3353167 w 3363677"/>
                <a:gd name="connsiteY0" fmla="*/ 2511973 h 2511973"/>
                <a:gd name="connsiteX1" fmla="*/ 1639981 w 3363677"/>
                <a:gd name="connsiteY1" fmla="*/ 1828800 h 2511973"/>
                <a:gd name="connsiteX2" fmla="*/ 367 w 3363677"/>
                <a:gd name="connsiteY2" fmla="*/ 2249214 h 2511973"/>
                <a:gd name="connsiteX3" fmla="*/ 16186 w 3363677"/>
                <a:gd name="connsiteY3" fmla="*/ 627101 h 2511973"/>
                <a:gd name="connsiteX4" fmla="*/ 1513857 w 3363677"/>
                <a:gd name="connsiteY4" fmla="*/ 0 h 2511973"/>
                <a:gd name="connsiteX5" fmla="*/ 3363677 w 3363677"/>
                <a:gd name="connsiteY5" fmla="*/ 861848 h 2511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63677" h="2511973">
                  <a:moveTo>
                    <a:pt x="3353167" y="2511973"/>
                  </a:moveTo>
                  <a:lnTo>
                    <a:pt x="1639981" y="1828800"/>
                  </a:lnTo>
                  <a:lnTo>
                    <a:pt x="367" y="2249214"/>
                  </a:lnTo>
                  <a:cubicBezTo>
                    <a:pt x="-3136" y="1751724"/>
                    <a:pt x="19689" y="1124591"/>
                    <a:pt x="16186" y="627101"/>
                  </a:cubicBezTo>
                  <a:lnTo>
                    <a:pt x="1513857" y="0"/>
                  </a:lnTo>
                  <a:lnTo>
                    <a:pt x="3363677" y="861848"/>
                  </a:lnTo>
                </a:path>
              </a:pathLst>
            </a:custGeom>
            <a:noFill/>
            <a:ln w="190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" name="Freeform 9"/>
            <p:cNvSpPr/>
            <p:nvPr/>
          </p:nvSpPr>
          <p:spPr>
            <a:xfrm>
              <a:off x="9852315" y="3830434"/>
              <a:ext cx="2134377" cy="748396"/>
            </a:xfrm>
            <a:custGeom>
              <a:avLst/>
              <a:gdLst>
                <a:gd name="connsiteX0" fmla="*/ 2890345 w 2942897"/>
                <a:gd name="connsiteY0" fmla="*/ 1040524 h 1040524"/>
                <a:gd name="connsiteX1" fmla="*/ 1313793 w 2942897"/>
                <a:gd name="connsiteY1" fmla="*/ 315310 h 1040524"/>
                <a:gd name="connsiteX2" fmla="*/ 0 w 2942897"/>
                <a:gd name="connsiteY2" fmla="*/ 483475 h 1040524"/>
                <a:gd name="connsiteX3" fmla="*/ 0 w 2942897"/>
                <a:gd name="connsiteY3" fmla="*/ 220717 h 1040524"/>
                <a:gd name="connsiteX4" fmla="*/ 1303283 w 2942897"/>
                <a:gd name="connsiteY4" fmla="*/ 0 h 1040524"/>
                <a:gd name="connsiteX5" fmla="*/ 2942897 w 2942897"/>
                <a:gd name="connsiteY5" fmla="*/ 746234 h 1040524"/>
                <a:gd name="connsiteX0" fmla="*/ 1731936 w 2942897"/>
                <a:gd name="connsiteY0" fmla="*/ 530936 h 746234"/>
                <a:gd name="connsiteX1" fmla="*/ 1313793 w 2942897"/>
                <a:gd name="connsiteY1" fmla="*/ 315310 h 746234"/>
                <a:gd name="connsiteX2" fmla="*/ 0 w 2942897"/>
                <a:gd name="connsiteY2" fmla="*/ 483475 h 746234"/>
                <a:gd name="connsiteX3" fmla="*/ 0 w 2942897"/>
                <a:gd name="connsiteY3" fmla="*/ 220717 h 746234"/>
                <a:gd name="connsiteX4" fmla="*/ 1303283 w 2942897"/>
                <a:gd name="connsiteY4" fmla="*/ 0 h 746234"/>
                <a:gd name="connsiteX5" fmla="*/ 2942897 w 2942897"/>
                <a:gd name="connsiteY5" fmla="*/ 746234 h 746234"/>
                <a:gd name="connsiteX0" fmla="*/ 1578269 w 2942897"/>
                <a:gd name="connsiteY0" fmla="*/ 473028 h 746234"/>
                <a:gd name="connsiteX1" fmla="*/ 1313793 w 2942897"/>
                <a:gd name="connsiteY1" fmla="*/ 315310 h 746234"/>
                <a:gd name="connsiteX2" fmla="*/ 0 w 2942897"/>
                <a:gd name="connsiteY2" fmla="*/ 483475 h 746234"/>
                <a:gd name="connsiteX3" fmla="*/ 0 w 2942897"/>
                <a:gd name="connsiteY3" fmla="*/ 220717 h 746234"/>
                <a:gd name="connsiteX4" fmla="*/ 1303283 w 2942897"/>
                <a:gd name="connsiteY4" fmla="*/ 0 h 746234"/>
                <a:gd name="connsiteX5" fmla="*/ 2942897 w 2942897"/>
                <a:gd name="connsiteY5" fmla="*/ 746234 h 746234"/>
                <a:gd name="connsiteX0" fmla="*/ 1601911 w 2942897"/>
                <a:gd name="connsiteY0" fmla="*/ 484610 h 746234"/>
                <a:gd name="connsiteX1" fmla="*/ 1313793 w 2942897"/>
                <a:gd name="connsiteY1" fmla="*/ 315310 h 746234"/>
                <a:gd name="connsiteX2" fmla="*/ 0 w 2942897"/>
                <a:gd name="connsiteY2" fmla="*/ 483475 h 746234"/>
                <a:gd name="connsiteX3" fmla="*/ 0 w 2942897"/>
                <a:gd name="connsiteY3" fmla="*/ 220717 h 746234"/>
                <a:gd name="connsiteX4" fmla="*/ 1303283 w 2942897"/>
                <a:gd name="connsiteY4" fmla="*/ 0 h 746234"/>
                <a:gd name="connsiteX5" fmla="*/ 2942897 w 2942897"/>
                <a:gd name="connsiteY5" fmla="*/ 746234 h 746234"/>
                <a:gd name="connsiteX0" fmla="*/ 1601911 w 2942897"/>
                <a:gd name="connsiteY0" fmla="*/ 484610 h 746234"/>
                <a:gd name="connsiteX1" fmla="*/ 1313793 w 2942897"/>
                <a:gd name="connsiteY1" fmla="*/ 315310 h 746234"/>
                <a:gd name="connsiteX2" fmla="*/ 11821 w 2942897"/>
                <a:gd name="connsiteY2" fmla="*/ 541383 h 746234"/>
                <a:gd name="connsiteX3" fmla="*/ 0 w 2942897"/>
                <a:gd name="connsiteY3" fmla="*/ 220717 h 746234"/>
                <a:gd name="connsiteX4" fmla="*/ 1303283 w 2942897"/>
                <a:gd name="connsiteY4" fmla="*/ 0 h 746234"/>
                <a:gd name="connsiteX5" fmla="*/ 2942897 w 2942897"/>
                <a:gd name="connsiteY5" fmla="*/ 746234 h 746234"/>
                <a:gd name="connsiteX0" fmla="*/ 1696474 w 2942897"/>
                <a:gd name="connsiteY0" fmla="*/ 484610 h 746234"/>
                <a:gd name="connsiteX1" fmla="*/ 1313793 w 2942897"/>
                <a:gd name="connsiteY1" fmla="*/ 315310 h 746234"/>
                <a:gd name="connsiteX2" fmla="*/ 11821 w 2942897"/>
                <a:gd name="connsiteY2" fmla="*/ 541383 h 746234"/>
                <a:gd name="connsiteX3" fmla="*/ 0 w 2942897"/>
                <a:gd name="connsiteY3" fmla="*/ 220717 h 746234"/>
                <a:gd name="connsiteX4" fmla="*/ 1303283 w 2942897"/>
                <a:gd name="connsiteY4" fmla="*/ 0 h 746234"/>
                <a:gd name="connsiteX5" fmla="*/ 2942897 w 2942897"/>
                <a:gd name="connsiteY5" fmla="*/ 746234 h 746234"/>
                <a:gd name="connsiteX0" fmla="*/ 1696474 w 2895614"/>
                <a:gd name="connsiteY0" fmla="*/ 484610 h 862050"/>
                <a:gd name="connsiteX1" fmla="*/ 1313793 w 2895614"/>
                <a:gd name="connsiteY1" fmla="*/ 315310 h 862050"/>
                <a:gd name="connsiteX2" fmla="*/ 11821 w 2895614"/>
                <a:gd name="connsiteY2" fmla="*/ 541383 h 862050"/>
                <a:gd name="connsiteX3" fmla="*/ 0 w 2895614"/>
                <a:gd name="connsiteY3" fmla="*/ 220717 h 862050"/>
                <a:gd name="connsiteX4" fmla="*/ 1303283 w 2895614"/>
                <a:gd name="connsiteY4" fmla="*/ 0 h 862050"/>
                <a:gd name="connsiteX5" fmla="*/ 2895614 w 2895614"/>
                <a:gd name="connsiteY5" fmla="*/ 862050 h 862050"/>
                <a:gd name="connsiteX0" fmla="*/ 1696474 w 2919255"/>
                <a:gd name="connsiteY0" fmla="*/ 484610 h 896795"/>
                <a:gd name="connsiteX1" fmla="*/ 1313793 w 2919255"/>
                <a:gd name="connsiteY1" fmla="*/ 315310 h 896795"/>
                <a:gd name="connsiteX2" fmla="*/ 11821 w 2919255"/>
                <a:gd name="connsiteY2" fmla="*/ 541383 h 896795"/>
                <a:gd name="connsiteX3" fmla="*/ 0 w 2919255"/>
                <a:gd name="connsiteY3" fmla="*/ 220717 h 896795"/>
                <a:gd name="connsiteX4" fmla="*/ 1303283 w 2919255"/>
                <a:gd name="connsiteY4" fmla="*/ 0 h 896795"/>
                <a:gd name="connsiteX5" fmla="*/ 2919255 w 2919255"/>
                <a:gd name="connsiteY5" fmla="*/ 896795 h 896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19255" h="896795">
                  <a:moveTo>
                    <a:pt x="1696474" y="484610"/>
                  </a:moveTo>
                  <a:lnTo>
                    <a:pt x="1313793" y="315310"/>
                  </a:lnTo>
                  <a:lnTo>
                    <a:pt x="11821" y="541383"/>
                  </a:lnTo>
                  <a:lnTo>
                    <a:pt x="0" y="220717"/>
                  </a:lnTo>
                  <a:lnTo>
                    <a:pt x="1303283" y="0"/>
                  </a:lnTo>
                  <a:lnTo>
                    <a:pt x="2919255" y="896795"/>
                  </a:lnTo>
                </a:path>
              </a:pathLst>
            </a:custGeom>
            <a:noFill/>
            <a:ln w="190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0283657" y="4194828"/>
              <a:ext cx="1698404" cy="762026"/>
            </a:xfrm>
            <a:custGeom>
              <a:avLst/>
              <a:gdLst>
                <a:gd name="connsiteX0" fmla="*/ 2890345 w 2942897"/>
                <a:gd name="connsiteY0" fmla="*/ 1040524 h 1040524"/>
                <a:gd name="connsiteX1" fmla="*/ 1313793 w 2942897"/>
                <a:gd name="connsiteY1" fmla="*/ 315310 h 1040524"/>
                <a:gd name="connsiteX2" fmla="*/ 0 w 2942897"/>
                <a:gd name="connsiteY2" fmla="*/ 483475 h 1040524"/>
                <a:gd name="connsiteX3" fmla="*/ 0 w 2942897"/>
                <a:gd name="connsiteY3" fmla="*/ 220717 h 1040524"/>
                <a:gd name="connsiteX4" fmla="*/ 1303283 w 2942897"/>
                <a:gd name="connsiteY4" fmla="*/ 0 h 1040524"/>
                <a:gd name="connsiteX5" fmla="*/ 2942897 w 2942897"/>
                <a:gd name="connsiteY5" fmla="*/ 746234 h 1040524"/>
                <a:gd name="connsiteX0" fmla="*/ 2902165 w 2954717"/>
                <a:gd name="connsiteY0" fmla="*/ 1040524 h 1040524"/>
                <a:gd name="connsiteX1" fmla="*/ 1325613 w 2954717"/>
                <a:gd name="connsiteY1" fmla="*/ 315310 h 1040524"/>
                <a:gd name="connsiteX2" fmla="*/ 0 w 2954717"/>
                <a:gd name="connsiteY2" fmla="*/ 518220 h 1040524"/>
                <a:gd name="connsiteX3" fmla="*/ 11820 w 2954717"/>
                <a:gd name="connsiteY3" fmla="*/ 220717 h 1040524"/>
                <a:gd name="connsiteX4" fmla="*/ 1315103 w 2954717"/>
                <a:gd name="connsiteY4" fmla="*/ 0 h 1040524"/>
                <a:gd name="connsiteX5" fmla="*/ 2954717 w 2954717"/>
                <a:gd name="connsiteY5" fmla="*/ 746234 h 1040524"/>
                <a:gd name="connsiteX0" fmla="*/ 2890345 w 2942897"/>
                <a:gd name="connsiteY0" fmla="*/ 1040524 h 1040524"/>
                <a:gd name="connsiteX1" fmla="*/ 1313793 w 2942897"/>
                <a:gd name="connsiteY1" fmla="*/ 315310 h 1040524"/>
                <a:gd name="connsiteX2" fmla="*/ 0 w 2942897"/>
                <a:gd name="connsiteY2" fmla="*/ 506637 h 1040524"/>
                <a:gd name="connsiteX3" fmla="*/ 0 w 2942897"/>
                <a:gd name="connsiteY3" fmla="*/ 220717 h 1040524"/>
                <a:gd name="connsiteX4" fmla="*/ 1303283 w 2942897"/>
                <a:gd name="connsiteY4" fmla="*/ 0 h 1040524"/>
                <a:gd name="connsiteX5" fmla="*/ 2942897 w 2942897"/>
                <a:gd name="connsiteY5" fmla="*/ 746234 h 1040524"/>
                <a:gd name="connsiteX0" fmla="*/ 2890345 w 2890345"/>
                <a:gd name="connsiteY0" fmla="*/ 1040524 h 1040524"/>
                <a:gd name="connsiteX1" fmla="*/ 1313793 w 2890345"/>
                <a:gd name="connsiteY1" fmla="*/ 315310 h 1040524"/>
                <a:gd name="connsiteX2" fmla="*/ 0 w 2890345"/>
                <a:gd name="connsiteY2" fmla="*/ 506637 h 1040524"/>
                <a:gd name="connsiteX3" fmla="*/ 0 w 2890345"/>
                <a:gd name="connsiteY3" fmla="*/ 220717 h 1040524"/>
                <a:gd name="connsiteX4" fmla="*/ 1303283 w 2890345"/>
                <a:gd name="connsiteY4" fmla="*/ 0 h 1040524"/>
                <a:gd name="connsiteX5" fmla="*/ 2316411 w 2890345"/>
                <a:gd name="connsiteY5" fmla="*/ 456695 h 1040524"/>
                <a:gd name="connsiteX0" fmla="*/ 2334781 w 2334781"/>
                <a:gd name="connsiteY0" fmla="*/ 739404 h 739404"/>
                <a:gd name="connsiteX1" fmla="*/ 1313793 w 2334781"/>
                <a:gd name="connsiteY1" fmla="*/ 315310 h 739404"/>
                <a:gd name="connsiteX2" fmla="*/ 0 w 2334781"/>
                <a:gd name="connsiteY2" fmla="*/ 506637 h 739404"/>
                <a:gd name="connsiteX3" fmla="*/ 0 w 2334781"/>
                <a:gd name="connsiteY3" fmla="*/ 220717 h 739404"/>
                <a:gd name="connsiteX4" fmla="*/ 1303283 w 2334781"/>
                <a:gd name="connsiteY4" fmla="*/ 0 h 739404"/>
                <a:gd name="connsiteX5" fmla="*/ 2316411 w 2334781"/>
                <a:gd name="connsiteY5" fmla="*/ 456695 h 739404"/>
                <a:gd name="connsiteX0" fmla="*/ 2322961 w 2322961"/>
                <a:gd name="connsiteY0" fmla="*/ 913127 h 913127"/>
                <a:gd name="connsiteX1" fmla="*/ 1313793 w 2322961"/>
                <a:gd name="connsiteY1" fmla="*/ 315310 h 913127"/>
                <a:gd name="connsiteX2" fmla="*/ 0 w 2322961"/>
                <a:gd name="connsiteY2" fmla="*/ 506637 h 913127"/>
                <a:gd name="connsiteX3" fmla="*/ 0 w 2322961"/>
                <a:gd name="connsiteY3" fmla="*/ 220717 h 913127"/>
                <a:gd name="connsiteX4" fmla="*/ 1303283 w 2322961"/>
                <a:gd name="connsiteY4" fmla="*/ 0 h 913127"/>
                <a:gd name="connsiteX5" fmla="*/ 2316411 w 2322961"/>
                <a:gd name="connsiteY5" fmla="*/ 456695 h 913127"/>
                <a:gd name="connsiteX0" fmla="*/ 2322961 w 2322961"/>
                <a:gd name="connsiteY0" fmla="*/ 913127 h 913127"/>
                <a:gd name="connsiteX1" fmla="*/ 1313793 w 2322961"/>
                <a:gd name="connsiteY1" fmla="*/ 315310 h 913127"/>
                <a:gd name="connsiteX2" fmla="*/ 0 w 2322961"/>
                <a:gd name="connsiteY2" fmla="*/ 506637 h 913127"/>
                <a:gd name="connsiteX3" fmla="*/ 0 w 2322961"/>
                <a:gd name="connsiteY3" fmla="*/ 220717 h 913127"/>
                <a:gd name="connsiteX4" fmla="*/ 1303283 w 2322961"/>
                <a:gd name="connsiteY4" fmla="*/ 0 h 913127"/>
                <a:gd name="connsiteX5" fmla="*/ 2316411 w 2322961"/>
                <a:gd name="connsiteY5" fmla="*/ 584092 h 913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22961" h="913127">
                  <a:moveTo>
                    <a:pt x="2322961" y="913127"/>
                  </a:moveTo>
                  <a:lnTo>
                    <a:pt x="1313793" y="315310"/>
                  </a:lnTo>
                  <a:lnTo>
                    <a:pt x="0" y="506637"/>
                  </a:lnTo>
                  <a:lnTo>
                    <a:pt x="0" y="220717"/>
                  </a:lnTo>
                  <a:lnTo>
                    <a:pt x="1303283" y="0"/>
                  </a:lnTo>
                  <a:lnTo>
                    <a:pt x="2316411" y="584092"/>
                  </a:lnTo>
                </a:path>
              </a:pathLst>
            </a:custGeom>
            <a:noFill/>
            <a:ln w="190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9852315" y="3382410"/>
              <a:ext cx="2134377" cy="1013317"/>
            </a:xfrm>
            <a:custGeom>
              <a:avLst/>
              <a:gdLst>
                <a:gd name="connsiteX0" fmla="*/ 2890345 w 2942897"/>
                <a:gd name="connsiteY0" fmla="*/ 1040524 h 1040524"/>
                <a:gd name="connsiteX1" fmla="*/ 1313793 w 2942897"/>
                <a:gd name="connsiteY1" fmla="*/ 315310 h 1040524"/>
                <a:gd name="connsiteX2" fmla="*/ 0 w 2942897"/>
                <a:gd name="connsiteY2" fmla="*/ 483475 h 1040524"/>
                <a:gd name="connsiteX3" fmla="*/ 0 w 2942897"/>
                <a:gd name="connsiteY3" fmla="*/ 220717 h 1040524"/>
                <a:gd name="connsiteX4" fmla="*/ 1303283 w 2942897"/>
                <a:gd name="connsiteY4" fmla="*/ 0 h 1040524"/>
                <a:gd name="connsiteX5" fmla="*/ 2942897 w 2942897"/>
                <a:gd name="connsiteY5" fmla="*/ 746234 h 1040524"/>
                <a:gd name="connsiteX0" fmla="*/ 1731936 w 2942897"/>
                <a:gd name="connsiteY0" fmla="*/ 530936 h 746234"/>
                <a:gd name="connsiteX1" fmla="*/ 1313793 w 2942897"/>
                <a:gd name="connsiteY1" fmla="*/ 315310 h 746234"/>
                <a:gd name="connsiteX2" fmla="*/ 0 w 2942897"/>
                <a:gd name="connsiteY2" fmla="*/ 483475 h 746234"/>
                <a:gd name="connsiteX3" fmla="*/ 0 w 2942897"/>
                <a:gd name="connsiteY3" fmla="*/ 220717 h 746234"/>
                <a:gd name="connsiteX4" fmla="*/ 1303283 w 2942897"/>
                <a:gd name="connsiteY4" fmla="*/ 0 h 746234"/>
                <a:gd name="connsiteX5" fmla="*/ 2942897 w 2942897"/>
                <a:gd name="connsiteY5" fmla="*/ 746234 h 746234"/>
                <a:gd name="connsiteX0" fmla="*/ 1578269 w 2942897"/>
                <a:gd name="connsiteY0" fmla="*/ 473028 h 746234"/>
                <a:gd name="connsiteX1" fmla="*/ 1313793 w 2942897"/>
                <a:gd name="connsiteY1" fmla="*/ 315310 h 746234"/>
                <a:gd name="connsiteX2" fmla="*/ 0 w 2942897"/>
                <a:gd name="connsiteY2" fmla="*/ 483475 h 746234"/>
                <a:gd name="connsiteX3" fmla="*/ 0 w 2942897"/>
                <a:gd name="connsiteY3" fmla="*/ 220717 h 746234"/>
                <a:gd name="connsiteX4" fmla="*/ 1303283 w 2942897"/>
                <a:gd name="connsiteY4" fmla="*/ 0 h 746234"/>
                <a:gd name="connsiteX5" fmla="*/ 2942897 w 2942897"/>
                <a:gd name="connsiteY5" fmla="*/ 746234 h 746234"/>
                <a:gd name="connsiteX0" fmla="*/ 1601911 w 2942897"/>
                <a:gd name="connsiteY0" fmla="*/ 484610 h 746234"/>
                <a:gd name="connsiteX1" fmla="*/ 1313793 w 2942897"/>
                <a:gd name="connsiteY1" fmla="*/ 315310 h 746234"/>
                <a:gd name="connsiteX2" fmla="*/ 0 w 2942897"/>
                <a:gd name="connsiteY2" fmla="*/ 483475 h 746234"/>
                <a:gd name="connsiteX3" fmla="*/ 0 w 2942897"/>
                <a:gd name="connsiteY3" fmla="*/ 220717 h 746234"/>
                <a:gd name="connsiteX4" fmla="*/ 1303283 w 2942897"/>
                <a:gd name="connsiteY4" fmla="*/ 0 h 746234"/>
                <a:gd name="connsiteX5" fmla="*/ 2942897 w 2942897"/>
                <a:gd name="connsiteY5" fmla="*/ 746234 h 746234"/>
                <a:gd name="connsiteX0" fmla="*/ 1601911 w 2942897"/>
                <a:gd name="connsiteY0" fmla="*/ 484610 h 746234"/>
                <a:gd name="connsiteX1" fmla="*/ 1313793 w 2942897"/>
                <a:gd name="connsiteY1" fmla="*/ 315310 h 746234"/>
                <a:gd name="connsiteX2" fmla="*/ 11821 w 2942897"/>
                <a:gd name="connsiteY2" fmla="*/ 541383 h 746234"/>
                <a:gd name="connsiteX3" fmla="*/ 0 w 2942897"/>
                <a:gd name="connsiteY3" fmla="*/ 220717 h 746234"/>
                <a:gd name="connsiteX4" fmla="*/ 1303283 w 2942897"/>
                <a:gd name="connsiteY4" fmla="*/ 0 h 746234"/>
                <a:gd name="connsiteX5" fmla="*/ 2942897 w 2942897"/>
                <a:gd name="connsiteY5" fmla="*/ 746234 h 746234"/>
                <a:gd name="connsiteX0" fmla="*/ 1696474 w 2942897"/>
                <a:gd name="connsiteY0" fmla="*/ 484610 h 746234"/>
                <a:gd name="connsiteX1" fmla="*/ 1313793 w 2942897"/>
                <a:gd name="connsiteY1" fmla="*/ 315310 h 746234"/>
                <a:gd name="connsiteX2" fmla="*/ 11821 w 2942897"/>
                <a:gd name="connsiteY2" fmla="*/ 541383 h 746234"/>
                <a:gd name="connsiteX3" fmla="*/ 0 w 2942897"/>
                <a:gd name="connsiteY3" fmla="*/ 220717 h 746234"/>
                <a:gd name="connsiteX4" fmla="*/ 1303283 w 2942897"/>
                <a:gd name="connsiteY4" fmla="*/ 0 h 746234"/>
                <a:gd name="connsiteX5" fmla="*/ 2942897 w 2942897"/>
                <a:gd name="connsiteY5" fmla="*/ 746234 h 746234"/>
                <a:gd name="connsiteX0" fmla="*/ 1696474 w 2895614"/>
                <a:gd name="connsiteY0" fmla="*/ 484610 h 862050"/>
                <a:gd name="connsiteX1" fmla="*/ 1313793 w 2895614"/>
                <a:gd name="connsiteY1" fmla="*/ 315310 h 862050"/>
                <a:gd name="connsiteX2" fmla="*/ 11821 w 2895614"/>
                <a:gd name="connsiteY2" fmla="*/ 541383 h 862050"/>
                <a:gd name="connsiteX3" fmla="*/ 0 w 2895614"/>
                <a:gd name="connsiteY3" fmla="*/ 220717 h 862050"/>
                <a:gd name="connsiteX4" fmla="*/ 1303283 w 2895614"/>
                <a:gd name="connsiteY4" fmla="*/ 0 h 862050"/>
                <a:gd name="connsiteX5" fmla="*/ 2895614 w 2895614"/>
                <a:gd name="connsiteY5" fmla="*/ 862050 h 862050"/>
                <a:gd name="connsiteX0" fmla="*/ 1696474 w 2919255"/>
                <a:gd name="connsiteY0" fmla="*/ 484610 h 896795"/>
                <a:gd name="connsiteX1" fmla="*/ 1313793 w 2919255"/>
                <a:gd name="connsiteY1" fmla="*/ 315310 h 896795"/>
                <a:gd name="connsiteX2" fmla="*/ 11821 w 2919255"/>
                <a:gd name="connsiteY2" fmla="*/ 541383 h 896795"/>
                <a:gd name="connsiteX3" fmla="*/ 0 w 2919255"/>
                <a:gd name="connsiteY3" fmla="*/ 220717 h 896795"/>
                <a:gd name="connsiteX4" fmla="*/ 1303283 w 2919255"/>
                <a:gd name="connsiteY4" fmla="*/ 0 h 896795"/>
                <a:gd name="connsiteX5" fmla="*/ 2919255 w 2919255"/>
                <a:gd name="connsiteY5" fmla="*/ 896795 h 896795"/>
                <a:gd name="connsiteX0" fmla="*/ 2913985 w 2919255"/>
                <a:gd name="connsiteY0" fmla="*/ 1214247 h 1214247"/>
                <a:gd name="connsiteX1" fmla="*/ 1313793 w 2919255"/>
                <a:gd name="connsiteY1" fmla="*/ 315310 h 1214247"/>
                <a:gd name="connsiteX2" fmla="*/ 11821 w 2919255"/>
                <a:gd name="connsiteY2" fmla="*/ 541383 h 1214247"/>
                <a:gd name="connsiteX3" fmla="*/ 0 w 2919255"/>
                <a:gd name="connsiteY3" fmla="*/ 220717 h 1214247"/>
                <a:gd name="connsiteX4" fmla="*/ 1303283 w 2919255"/>
                <a:gd name="connsiteY4" fmla="*/ 0 h 1214247"/>
                <a:gd name="connsiteX5" fmla="*/ 2919255 w 2919255"/>
                <a:gd name="connsiteY5" fmla="*/ 896795 h 1214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19255" h="1214247">
                  <a:moveTo>
                    <a:pt x="2913985" y="1214247"/>
                  </a:moveTo>
                  <a:lnTo>
                    <a:pt x="1313793" y="315310"/>
                  </a:lnTo>
                  <a:lnTo>
                    <a:pt x="11821" y="541383"/>
                  </a:lnTo>
                  <a:lnTo>
                    <a:pt x="0" y="220717"/>
                  </a:lnTo>
                  <a:lnTo>
                    <a:pt x="1303283" y="0"/>
                  </a:lnTo>
                  <a:lnTo>
                    <a:pt x="2919255" y="896795"/>
                  </a:lnTo>
                </a:path>
              </a:pathLst>
            </a:custGeom>
            <a:noFill/>
            <a:ln w="190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14" name="Group 13"/>
          <p:cNvGrpSpPr/>
          <p:nvPr userDrawn="1"/>
        </p:nvGrpSpPr>
        <p:grpSpPr>
          <a:xfrm>
            <a:off x="6699183" y="194910"/>
            <a:ext cx="4398745" cy="6466376"/>
            <a:chOff x="8532813" y="0"/>
            <a:chExt cx="1420812" cy="1771651"/>
          </a:xfrm>
          <a:solidFill>
            <a:schemeClr val="bg2"/>
          </a:solidFill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9478963" y="203200"/>
              <a:ext cx="239712" cy="276225"/>
            </a:xfrm>
            <a:custGeom>
              <a:avLst/>
              <a:gdLst>
                <a:gd name="T0" fmla="*/ 0 w 710"/>
                <a:gd name="T1" fmla="*/ 612 h 820"/>
                <a:gd name="T2" fmla="*/ 0 w 710"/>
                <a:gd name="T3" fmla="*/ 205 h 820"/>
                <a:gd name="T4" fmla="*/ 355 w 710"/>
                <a:gd name="T5" fmla="*/ 0 h 820"/>
                <a:gd name="T6" fmla="*/ 710 w 710"/>
                <a:gd name="T7" fmla="*/ 205 h 820"/>
                <a:gd name="T8" fmla="*/ 710 w 710"/>
                <a:gd name="T9" fmla="*/ 615 h 820"/>
                <a:gd name="T10" fmla="*/ 355 w 710"/>
                <a:gd name="T11" fmla="*/ 820 h 820"/>
                <a:gd name="T12" fmla="*/ 0 w 710"/>
                <a:gd name="T13" fmla="*/ 615 h 820"/>
                <a:gd name="T14" fmla="*/ 0 w 710"/>
                <a:gd name="T15" fmla="*/ 612 h 820"/>
                <a:gd name="T16" fmla="*/ 7 w 710"/>
                <a:gd name="T17" fmla="*/ 209 h 820"/>
                <a:gd name="T18" fmla="*/ 7 w 710"/>
                <a:gd name="T19" fmla="*/ 610 h 820"/>
                <a:gd name="T20" fmla="*/ 355 w 710"/>
                <a:gd name="T21" fmla="*/ 811 h 820"/>
                <a:gd name="T22" fmla="*/ 702 w 710"/>
                <a:gd name="T23" fmla="*/ 610 h 820"/>
                <a:gd name="T24" fmla="*/ 702 w 710"/>
                <a:gd name="T25" fmla="*/ 209 h 820"/>
                <a:gd name="T26" fmla="*/ 355 w 710"/>
                <a:gd name="T27" fmla="*/ 9 h 820"/>
                <a:gd name="T28" fmla="*/ 7 w 710"/>
                <a:gd name="T29" fmla="*/ 209 h 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10" h="820">
                  <a:moveTo>
                    <a:pt x="0" y="612"/>
                  </a:moveTo>
                  <a:cubicBezTo>
                    <a:pt x="0" y="205"/>
                    <a:pt x="0" y="205"/>
                    <a:pt x="0" y="205"/>
                  </a:cubicBezTo>
                  <a:cubicBezTo>
                    <a:pt x="118" y="137"/>
                    <a:pt x="236" y="68"/>
                    <a:pt x="355" y="0"/>
                  </a:cubicBezTo>
                  <a:cubicBezTo>
                    <a:pt x="473" y="68"/>
                    <a:pt x="591" y="137"/>
                    <a:pt x="710" y="205"/>
                  </a:cubicBezTo>
                  <a:cubicBezTo>
                    <a:pt x="710" y="615"/>
                    <a:pt x="710" y="615"/>
                    <a:pt x="710" y="615"/>
                  </a:cubicBezTo>
                  <a:cubicBezTo>
                    <a:pt x="591" y="683"/>
                    <a:pt x="473" y="751"/>
                    <a:pt x="355" y="820"/>
                  </a:cubicBezTo>
                  <a:cubicBezTo>
                    <a:pt x="236" y="751"/>
                    <a:pt x="118" y="683"/>
                    <a:pt x="0" y="615"/>
                  </a:cubicBezTo>
                  <a:cubicBezTo>
                    <a:pt x="0" y="612"/>
                    <a:pt x="0" y="612"/>
                    <a:pt x="0" y="612"/>
                  </a:cubicBezTo>
                  <a:close/>
                  <a:moveTo>
                    <a:pt x="7" y="209"/>
                  </a:moveTo>
                  <a:cubicBezTo>
                    <a:pt x="7" y="610"/>
                    <a:pt x="7" y="610"/>
                    <a:pt x="7" y="610"/>
                  </a:cubicBezTo>
                  <a:cubicBezTo>
                    <a:pt x="355" y="811"/>
                    <a:pt x="355" y="811"/>
                    <a:pt x="355" y="811"/>
                  </a:cubicBezTo>
                  <a:cubicBezTo>
                    <a:pt x="702" y="610"/>
                    <a:pt x="702" y="610"/>
                    <a:pt x="702" y="610"/>
                  </a:cubicBezTo>
                  <a:cubicBezTo>
                    <a:pt x="702" y="209"/>
                    <a:pt x="702" y="209"/>
                    <a:pt x="702" y="209"/>
                  </a:cubicBezTo>
                  <a:cubicBezTo>
                    <a:pt x="355" y="9"/>
                    <a:pt x="355" y="9"/>
                    <a:pt x="355" y="9"/>
                  </a:cubicBezTo>
                  <a:cubicBezTo>
                    <a:pt x="7" y="209"/>
                    <a:pt x="7" y="209"/>
                    <a:pt x="7" y="20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9478963" y="339725"/>
              <a:ext cx="120650" cy="71438"/>
            </a:xfrm>
            <a:custGeom>
              <a:avLst/>
              <a:gdLst>
                <a:gd name="T0" fmla="*/ 0 w 76"/>
                <a:gd name="T1" fmla="*/ 43 h 45"/>
                <a:gd name="T2" fmla="*/ 75 w 76"/>
                <a:gd name="T3" fmla="*/ 0 h 45"/>
                <a:gd name="T4" fmla="*/ 76 w 76"/>
                <a:gd name="T5" fmla="*/ 2 h 45"/>
                <a:gd name="T6" fmla="*/ 1 w 76"/>
                <a:gd name="T7" fmla="*/ 45 h 45"/>
                <a:gd name="T8" fmla="*/ 0 w 76"/>
                <a:gd name="T9" fmla="*/ 43 h 45"/>
                <a:gd name="T10" fmla="*/ 0 w 76"/>
                <a:gd name="T11" fmla="*/ 4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" h="45">
                  <a:moveTo>
                    <a:pt x="0" y="43"/>
                  </a:moveTo>
                  <a:lnTo>
                    <a:pt x="75" y="0"/>
                  </a:lnTo>
                  <a:lnTo>
                    <a:pt x="76" y="2"/>
                  </a:lnTo>
                  <a:lnTo>
                    <a:pt x="1" y="45"/>
                  </a:lnTo>
                  <a:lnTo>
                    <a:pt x="0" y="43"/>
                  </a:lnTo>
                  <a:lnTo>
                    <a:pt x="0" y="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9598025" y="339725"/>
              <a:ext cx="120650" cy="71438"/>
            </a:xfrm>
            <a:custGeom>
              <a:avLst/>
              <a:gdLst>
                <a:gd name="T0" fmla="*/ 1 w 76"/>
                <a:gd name="T1" fmla="*/ 0 h 45"/>
                <a:gd name="T2" fmla="*/ 76 w 76"/>
                <a:gd name="T3" fmla="*/ 43 h 45"/>
                <a:gd name="T4" fmla="*/ 75 w 76"/>
                <a:gd name="T5" fmla="*/ 45 h 45"/>
                <a:gd name="T6" fmla="*/ 0 w 76"/>
                <a:gd name="T7" fmla="*/ 2 h 45"/>
                <a:gd name="T8" fmla="*/ 1 w 76"/>
                <a:gd name="T9" fmla="*/ 0 h 45"/>
                <a:gd name="T10" fmla="*/ 1 w 76"/>
                <a:gd name="T11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" h="45">
                  <a:moveTo>
                    <a:pt x="1" y="0"/>
                  </a:moveTo>
                  <a:lnTo>
                    <a:pt x="76" y="43"/>
                  </a:lnTo>
                  <a:lnTo>
                    <a:pt x="75" y="45"/>
                  </a:lnTo>
                  <a:lnTo>
                    <a:pt x="0" y="2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9598025" y="204788"/>
              <a:ext cx="1587" cy="136525"/>
            </a:xfrm>
            <a:custGeom>
              <a:avLst/>
              <a:gdLst>
                <a:gd name="T0" fmla="*/ 1 w 1"/>
                <a:gd name="T1" fmla="*/ 0 h 86"/>
                <a:gd name="T2" fmla="*/ 1 w 1"/>
                <a:gd name="T3" fmla="*/ 86 h 86"/>
                <a:gd name="T4" fmla="*/ 0 w 1"/>
                <a:gd name="T5" fmla="*/ 86 h 86"/>
                <a:gd name="T6" fmla="*/ 0 w 1"/>
                <a:gd name="T7" fmla="*/ 0 h 86"/>
                <a:gd name="T8" fmla="*/ 1 w 1"/>
                <a:gd name="T9" fmla="*/ 0 h 86"/>
                <a:gd name="T10" fmla="*/ 1 w 1"/>
                <a:gd name="T1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" h="86">
                  <a:moveTo>
                    <a:pt x="1" y="0"/>
                  </a:moveTo>
                  <a:lnTo>
                    <a:pt x="1" y="86"/>
                  </a:lnTo>
                  <a:lnTo>
                    <a:pt x="0" y="86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" name="Freeform 9"/>
            <p:cNvSpPr>
              <a:spLocks/>
            </p:cNvSpPr>
            <p:nvPr/>
          </p:nvSpPr>
          <p:spPr bwMode="auto">
            <a:xfrm>
              <a:off x="9598025" y="341313"/>
              <a:ext cx="1587" cy="136525"/>
            </a:xfrm>
            <a:custGeom>
              <a:avLst/>
              <a:gdLst>
                <a:gd name="T0" fmla="*/ 1 w 1"/>
                <a:gd name="T1" fmla="*/ 0 h 86"/>
                <a:gd name="T2" fmla="*/ 1 w 1"/>
                <a:gd name="T3" fmla="*/ 86 h 86"/>
                <a:gd name="T4" fmla="*/ 0 w 1"/>
                <a:gd name="T5" fmla="*/ 86 h 86"/>
                <a:gd name="T6" fmla="*/ 0 w 1"/>
                <a:gd name="T7" fmla="*/ 0 h 86"/>
                <a:gd name="T8" fmla="*/ 1 w 1"/>
                <a:gd name="T9" fmla="*/ 0 h 86"/>
                <a:gd name="T10" fmla="*/ 1 w 1"/>
                <a:gd name="T1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" h="86">
                  <a:moveTo>
                    <a:pt x="1" y="0"/>
                  </a:moveTo>
                  <a:lnTo>
                    <a:pt x="1" y="86"/>
                  </a:lnTo>
                  <a:lnTo>
                    <a:pt x="0" y="86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" name="Freeform 10"/>
            <p:cNvSpPr>
              <a:spLocks/>
            </p:cNvSpPr>
            <p:nvPr/>
          </p:nvSpPr>
          <p:spPr bwMode="auto">
            <a:xfrm>
              <a:off x="9478963" y="271463"/>
              <a:ext cx="120650" cy="71438"/>
            </a:xfrm>
            <a:custGeom>
              <a:avLst/>
              <a:gdLst>
                <a:gd name="T0" fmla="*/ 1 w 76"/>
                <a:gd name="T1" fmla="*/ 0 h 45"/>
                <a:gd name="T2" fmla="*/ 76 w 76"/>
                <a:gd name="T3" fmla="*/ 43 h 45"/>
                <a:gd name="T4" fmla="*/ 75 w 76"/>
                <a:gd name="T5" fmla="*/ 45 h 45"/>
                <a:gd name="T6" fmla="*/ 0 w 76"/>
                <a:gd name="T7" fmla="*/ 2 h 45"/>
                <a:gd name="T8" fmla="*/ 1 w 76"/>
                <a:gd name="T9" fmla="*/ 0 h 45"/>
                <a:gd name="T10" fmla="*/ 1 w 76"/>
                <a:gd name="T11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" h="45">
                  <a:moveTo>
                    <a:pt x="1" y="0"/>
                  </a:moveTo>
                  <a:lnTo>
                    <a:pt x="76" y="43"/>
                  </a:lnTo>
                  <a:lnTo>
                    <a:pt x="75" y="45"/>
                  </a:lnTo>
                  <a:lnTo>
                    <a:pt x="0" y="2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9598025" y="271463"/>
              <a:ext cx="120650" cy="71438"/>
            </a:xfrm>
            <a:custGeom>
              <a:avLst/>
              <a:gdLst>
                <a:gd name="T0" fmla="*/ 0 w 76"/>
                <a:gd name="T1" fmla="*/ 43 h 45"/>
                <a:gd name="T2" fmla="*/ 75 w 76"/>
                <a:gd name="T3" fmla="*/ 0 h 45"/>
                <a:gd name="T4" fmla="*/ 76 w 76"/>
                <a:gd name="T5" fmla="*/ 2 h 45"/>
                <a:gd name="T6" fmla="*/ 1 w 76"/>
                <a:gd name="T7" fmla="*/ 45 h 45"/>
                <a:gd name="T8" fmla="*/ 0 w 76"/>
                <a:gd name="T9" fmla="*/ 43 h 45"/>
                <a:gd name="T10" fmla="*/ 0 w 76"/>
                <a:gd name="T11" fmla="*/ 4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" h="45">
                  <a:moveTo>
                    <a:pt x="0" y="43"/>
                  </a:moveTo>
                  <a:lnTo>
                    <a:pt x="75" y="0"/>
                  </a:lnTo>
                  <a:lnTo>
                    <a:pt x="76" y="2"/>
                  </a:lnTo>
                  <a:lnTo>
                    <a:pt x="1" y="45"/>
                  </a:lnTo>
                  <a:lnTo>
                    <a:pt x="0" y="43"/>
                  </a:lnTo>
                  <a:lnTo>
                    <a:pt x="0" y="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" name="Freeform 12"/>
            <p:cNvSpPr>
              <a:spLocks/>
            </p:cNvSpPr>
            <p:nvPr/>
          </p:nvSpPr>
          <p:spPr bwMode="auto">
            <a:xfrm>
              <a:off x="9717088" y="271463"/>
              <a:ext cx="122237" cy="139700"/>
            </a:xfrm>
            <a:custGeom>
              <a:avLst/>
              <a:gdLst>
                <a:gd name="T0" fmla="*/ 0 w 77"/>
                <a:gd name="T1" fmla="*/ 86 h 88"/>
                <a:gd name="T2" fmla="*/ 73 w 77"/>
                <a:gd name="T3" fmla="*/ 44 h 88"/>
                <a:gd name="T4" fmla="*/ 0 w 77"/>
                <a:gd name="T5" fmla="*/ 2 h 88"/>
                <a:gd name="T6" fmla="*/ 1 w 77"/>
                <a:gd name="T7" fmla="*/ 0 h 88"/>
                <a:gd name="T8" fmla="*/ 77 w 77"/>
                <a:gd name="T9" fmla="*/ 44 h 88"/>
                <a:gd name="T10" fmla="*/ 1 w 77"/>
                <a:gd name="T11" fmla="*/ 88 h 88"/>
                <a:gd name="T12" fmla="*/ 0 w 77"/>
                <a:gd name="T13" fmla="*/ 86 h 88"/>
                <a:gd name="T14" fmla="*/ 0 w 77"/>
                <a:gd name="T1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" h="88">
                  <a:moveTo>
                    <a:pt x="0" y="86"/>
                  </a:moveTo>
                  <a:lnTo>
                    <a:pt x="73" y="44"/>
                  </a:lnTo>
                  <a:lnTo>
                    <a:pt x="0" y="2"/>
                  </a:lnTo>
                  <a:lnTo>
                    <a:pt x="1" y="0"/>
                  </a:lnTo>
                  <a:lnTo>
                    <a:pt x="77" y="44"/>
                  </a:lnTo>
                  <a:lnTo>
                    <a:pt x="1" y="88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" name="Freeform 13"/>
            <p:cNvSpPr>
              <a:spLocks/>
            </p:cNvSpPr>
            <p:nvPr/>
          </p:nvSpPr>
          <p:spPr bwMode="auto">
            <a:xfrm>
              <a:off x="9478963" y="0"/>
              <a:ext cx="3175" cy="273050"/>
            </a:xfrm>
            <a:custGeom>
              <a:avLst/>
              <a:gdLst>
                <a:gd name="T0" fmla="*/ 2 w 2"/>
                <a:gd name="T1" fmla="*/ 0 h 172"/>
                <a:gd name="T2" fmla="*/ 2 w 2"/>
                <a:gd name="T3" fmla="*/ 172 h 172"/>
                <a:gd name="T4" fmla="*/ 0 w 2"/>
                <a:gd name="T5" fmla="*/ 172 h 172"/>
                <a:gd name="T6" fmla="*/ 0 w 2"/>
                <a:gd name="T7" fmla="*/ 0 h 172"/>
                <a:gd name="T8" fmla="*/ 2 w 2"/>
                <a:gd name="T9" fmla="*/ 0 h 172"/>
                <a:gd name="T10" fmla="*/ 2 w 2"/>
                <a:gd name="T11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172">
                  <a:moveTo>
                    <a:pt x="2" y="0"/>
                  </a:moveTo>
                  <a:lnTo>
                    <a:pt x="2" y="172"/>
                  </a:lnTo>
                  <a:lnTo>
                    <a:pt x="0" y="172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9240838" y="0"/>
              <a:ext cx="358775" cy="206375"/>
            </a:xfrm>
            <a:custGeom>
              <a:avLst/>
              <a:gdLst>
                <a:gd name="T0" fmla="*/ 3 w 226"/>
                <a:gd name="T1" fmla="*/ 0 h 130"/>
                <a:gd name="T2" fmla="*/ 226 w 226"/>
                <a:gd name="T3" fmla="*/ 128 h 130"/>
                <a:gd name="T4" fmla="*/ 225 w 226"/>
                <a:gd name="T5" fmla="*/ 130 h 130"/>
                <a:gd name="T6" fmla="*/ 0 w 226"/>
                <a:gd name="T7" fmla="*/ 0 h 130"/>
                <a:gd name="T8" fmla="*/ 3 w 226"/>
                <a:gd name="T9" fmla="*/ 0 h 130"/>
                <a:gd name="T10" fmla="*/ 3 w 226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130">
                  <a:moveTo>
                    <a:pt x="3" y="0"/>
                  </a:moveTo>
                  <a:lnTo>
                    <a:pt x="226" y="128"/>
                  </a:lnTo>
                  <a:lnTo>
                    <a:pt x="225" y="130"/>
                  </a:lnTo>
                  <a:lnTo>
                    <a:pt x="0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" name="Freeform 15"/>
            <p:cNvSpPr>
              <a:spLocks/>
            </p:cNvSpPr>
            <p:nvPr/>
          </p:nvSpPr>
          <p:spPr bwMode="auto">
            <a:xfrm>
              <a:off x="9598025" y="0"/>
              <a:ext cx="1587" cy="204788"/>
            </a:xfrm>
            <a:custGeom>
              <a:avLst/>
              <a:gdLst>
                <a:gd name="T0" fmla="*/ 1 w 1"/>
                <a:gd name="T1" fmla="*/ 0 h 129"/>
                <a:gd name="T2" fmla="*/ 1 w 1"/>
                <a:gd name="T3" fmla="*/ 129 h 129"/>
                <a:gd name="T4" fmla="*/ 0 w 1"/>
                <a:gd name="T5" fmla="*/ 129 h 129"/>
                <a:gd name="T6" fmla="*/ 0 w 1"/>
                <a:gd name="T7" fmla="*/ 0 h 129"/>
                <a:gd name="T8" fmla="*/ 1 w 1"/>
                <a:gd name="T9" fmla="*/ 0 h 129"/>
                <a:gd name="T10" fmla="*/ 1 w 1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" h="129">
                  <a:moveTo>
                    <a:pt x="1" y="0"/>
                  </a:moveTo>
                  <a:lnTo>
                    <a:pt x="1" y="129"/>
                  </a:lnTo>
                  <a:lnTo>
                    <a:pt x="0" y="129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" name="Freeform 16"/>
            <p:cNvSpPr>
              <a:spLocks/>
            </p:cNvSpPr>
            <p:nvPr/>
          </p:nvSpPr>
          <p:spPr bwMode="auto">
            <a:xfrm>
              <a:off x="9004300" y="0"/>
              <a:ext cx="476250" cy="274638"/>
            </a:xfrm>
            <a:custGeom>
              <a:avLst/>
              <a:gdLst>
                <a:gd name="T0" fmla="*/ 3 w 300"/>
                <a:gd name="T1" fmla="*/ 0 h 173"/>
                <a:gd name="T2" fmla="*/ 300 w 300"/>
                <a:gd name="T3" fmla="*/ 171 h 173"/>
                <a:gd name="T4" fmla="*/ 299 w 300"/>
                <a:gd name="T5" fmla="*/ 173 h 173"/>
                <a:gd name="T6" fmla="*/ 0 w 300"/>
                <a:gd name="T7" fmla="*/ 0 h 173"/>
                <a:gd name="T8" fmla="*/ 3 w 300"/>
                <a:gd name="T9" fmla="*/ 0 h 173"/>
                <a:gd name="T10" fmla="*/ 3 w 300"/>
                <a:gd name="T11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0" h="173">
                  <a:moveTo>
                    <a:pt x="3" y="0"/>
                  </a:moveTo>
                  <a:lnTo>
                    <a:pt x="300" y="171"/>
                  </a:lnTo>
                  <a:lnTo>
                    <a:pt x="299" y="173"/>
                  </a:lnTo>
                  <a:lnTo>
                    <a:pt x="0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auto">
            <a:xfrm>
              <a:off x="8532813" y="476250"/>
              <a:ext cx="1066800" cy="617538"/>
            </a:xfrm>
            <a:custGeom>
              <a:avLst/>
              <a:gdLst>
                <a:gd name="T0" fmla="*/ 0 w 672"/>
                <a:gd name="T1" fmla="*/ 387 h 389"/>
                <a:gd name="T2" fmla="*/ 671 w 672"/>
                <a:gd name="T3" fmla="*/ 0 h 389"/>
                <a:gd name="T4" fmla="*/ 672 w 672"/>
                <a:gd name="T5" fmla="*/ 2 h 389"/>
                <a:gd name="T6" fmla="*/ 0 w 672"/>
                <a:gd name="T7" fmla="*/ 389 h 389"/>
                <a:gd name="T8" fmla="*/ 0 w 672"/>
                <a:gd name="T9" fmla="*/ 387 h 389"/>
                <a:gd name="T10" fmla="*/ 0 w 672"/>
                <a:gd name="T11" fmla="*/ 387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2" h="389">
                  <a:moveTo>
                    <a:pt x="0" y="387"/>
                  </a:moveTo>
                  <a:lnTo>
                    <a:pt x="671" y="0"/>
                  </a:lnTo>
                  <a:lnTo>
                    <a:pt x="672" y="2"/>
                  </a:lnTo>
                  <a:lnTo>
                    <a:pt x="0" y="389"/>
                  </a:lnTo>
                  <a:lnTo>
                    <a:pt x="0" y="387"/>
                  </a:lnTo>
                  <a:lnTo>
                    <a:pt x="0" y="3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2" name="Freeform 21"/>
            <p:cNvSpPr>
              <a:spLocks/>
            </p:cNvSpPr>
            <p:nvPr/>
          </p:nvSpPr>
          <p:spPr bwMode="auto">
            <a:xfrm>
              <a:off x="9834563" y="0"/>
              <a:ext cx="3175" cy="341313"/>
            </a:xfrm>
            <a:custGeom>
              <a:avLst/>
              <a:gdLst>
                <a:gd name="T0" fmla="*/ 2 w 2"/>
                <a:gd name="T1" fmla="*/ 0 h 215"/>
                <a:gd name="T2" fmla="*/ 2 w 2"/>
                <a:gd name="T3" fmla="*/ 215 h 215"/>
                <a:gd name="T4" fmla="*/ 0 w 2"/>
                <a:gd name="T5" fmla="*/ 215 h 215"/>
                <a:gd name="T6" fmla="*/ 0 w 2"/>
                <a:gd name="T7" fmla="*/ 0 h 215"/>
                <a:gd name="T8" fmla="*/ 2 w 2"/>
                <a:gd name="T9" fmla="*/ 0 h 215"/>
                <a:gd name="T10" fmla="*/ 2 w 2"/>
                <a:gd name="T11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215">
                  <a:moveTo>
                    <a:pt x="2" y="0"/>
                  </a:moveTo>
                  <a:lnTo>
                    <a:pt x="2" y="215"/>
                  </a:lnTo>
                  <a:lnTo>
                    <a:pt x="0" y="215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" name="Freeform 22"/>
            <p:cNvSpPr>
              <a:spLocks/>
            </p:cNvSpPr>
            <p:nvPr/>
          </p:nvSpPr>
          <p:spPr bwMode="auto">
            <a:xfrm>
              <a:off x="9359900" y="271463"/>
              <a:ext cx="120650" cy="342900"/>
            </a:xfrm>
            <a:custGeom>
              <a:avLst/>
              <a:gdLst>
                <a:gd name="T0" fmla="*/ 0 w 76"/>
                <a:gd name="T1" fmla="*/ 216 h 216"/>
                <a:gd name="T2" fmla="*/ 0 w 76"/>
                <a:gd name="T3" fmla="*/ 43 h 216"/>
                <a:gd name="T4" fmla="*/ 75 w 76"/>
                <a:gd name="T5" fmla="*/ 0 h 216"/>
                <a:gd name="T6" fmla="*/ 76 w 76"/>
                <a:gd name="T7" fmla="*/ 2 h 216"/>
                <a:gd name="T8" fmla="*/ 2 w 76"/>
                <a:gd name="T9" fmla="*/ 45 h 216"/>
                <a:gd name="T10" fmla="*/ 2 w 76"/>
                <a:gd name="T11" fmla="*/ 216 h 216"/>
                <a:gd name="T12" fmla="*/ 0 w 76"/>
                <a:gd name="T13" fmla="*/ 216 h 216"/>
                <a:gd name="T14" fmla="*/ 0 w 76"/>
                <a:gd name="T15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216">
                  <a:moveTo>
                    <a:pt x="0" y="216"/>
                  </a:moveTo>
                  <a:lnTo>
                    <a:pt x="0" y="43"/>
                  </a:lnTo>
                  <a:lnTo>
                    <a:pt x="75" y="0"/>
                  </a:lnTo>
                  <a:lnTo>
                    <a:pt x="76" y="2"/>
                  </a:lnTo>
                  <a:lnTo>
                    <a:pt x="2" y="45"/>
                  </a:lnTo>
                  <a:lnTo>
                    <a:pt x="2" y="216"/>
                  </a:lnTo>
                  <a:lnTo>
                    <a:pt x="0" y="216"/>
                  </a:lnTo>
                  <a:lnTo>
                    <a:pt x="0" y="21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" name="Freeform 23"/>
            <p:cNvSpPr>
              <a:spLocks/>
            </p:cNvSpPr>
            <p:nvPr/>
          </p:nvSpPr>
          <p:spPr bwMode="auto">
            <a:xfrm>
              <a:off x="9005888" y="407988"/>
              <a:ext cx="474662" cy="1363663"/>
            </a:xfrm>
            <a:custGeom>
              <a:avLst/>
              <a:gdLst>
                <a:gd name="T0" fmla="*/ 0 w 299"/>
                <a:gd name="T1" fmla="*/ 859 h 859"/>
                <a:gd name="T2" fmla="*/ 0 w 299"/>
                <a:gd name="T3" fmla="*/ 173 h 859"/>
                <a:gd name="T4" fmla="*/ 298 w 299"/>
                <a:gd name="T5" fmla="*/ 0 h 859"/>
                <a:gd name="T6" fmla="*/ 299 w 299"/>
                <a:gd name="T7" fmla="*/ 2 h 859"/>
                <a:gd name="T8" fmla="*/ 1 w 299"/>
                <a:gd name="T9" fmla="*/ 174 h 859"/>
                <a:gd name="T10" fmla="*/ 1 w 299"/>
                <a:gd name="T11" fmla="*/ 859 h 859"/>
                <a:gd name="T12" fmla="*/ 0 w 299"/>
                <a:gd name="T13" fmla="*/ 859 h 859"/>
                <a:gd name="T14" fmla="*/ 0 w 299"/>
                <a:gd name="T15" fmla="*/ 859 h 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9" h="859">
                  <a:moveTo>
                    <a:pt x="0" y="859"/>
                  </a:moveTo>
                  <a:lnTo>
                    <a:pt x="0" y="173"/>
                  </a:lnTo>
                  <a:lnTo>
                    <a:pt x="298" y="0"/>
                  </a:lnTo>
                  <a:lnTo>
                    <a:pt x="299" y="2"/>
                  </a:lnTo>
                  <a:lnTo>
                    <a:pt x="1" y="174"/>
                  </a:lnTo>
                  <a:lnTo>
                    <a:pt x="1" y="859"/>
                  </a:lnTo>
                  <a:lnTo>
                    <a:pt x="0" y="859"/>
                  </a:lnTo>
                  <a:lnTo>
                    <a:pt x="0" y="8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5" name="Freeform 24"/>
            <p:cNvSpPr>
              <a:spLocks/>
            </p:cNvSpPr>
            <p:nvPr/>
          </p:nvSpPr>
          <p:spPr bwMode="auto">
            <a:xfrm>
              <a:off x="9242425" y="544513"/>
              <a:ext cx="120650" cy="71438"/>
            </a:xfrm>
            <a:custGeom>
              <a:avLst/>
              <a:gdLst>
                <a:gd name="T0" fmla="*/ 1 w 76"/>
                <a:gd name="T1" fmla="*/ 0 h 45"/>
                <a:gd name="T2" fmla="*/ 76 w 76"/>
                <a:gd name="T3" fmla="*/ 43 h 45"/>
                <a:gd name="T4" fmla="*/ 75 w 76"/>
                <a:gd name="T5" fmla="*/ 45 h 45"/>
                <a:gd name="T6" fmla="*/ 0 w 76"/>
                <a:gd name="T7" fmla="*/ 2 h 45"/>
                <a:gd name="T8" fmla="*/ 1 w 76"/>
                <a:gd name="T9" fmla="*/ 0 h 45"/>
                <a:gd name="T10" fmla="*/ 1 w 76"/>
                <a:gd name="T11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" h="45">
                  <a:moveTo>
                    <a:pt x="1" y="0"/>
                  </a:moveTo>
                  <a:lnTo>
                    <a:pt x="76" y="43"/>
                  </a:lnTo>
                  <a:lnTo>
                    <a:pt x="75" y="45"/>
                  </a:lnTo>
                  <a:lnTo>
                    <a:pt x="0" y="2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6" name="Freeform 25"/>
            <p:cNvSpPr>
              <a:spLocks/>
            </p:cNvSpPr>
            <p:nvPr/>
          </p:nvSpPr>
          <p:spPr bwMode="auto">
            <a:xfrm>
              <a:off x="9124950" y="476250"/>
              <a:ext cx="119062" cy="71438"/>
            </a:xfrm>
            <a:custGeom>
              <a:avLst/>
              <a:gdLst>
                <a:gd name="T0" fmla="*/ 0 w 75"/>
                <a:gd name="T1" fmla="*/ 0 h 45"/>
                <a:gd name="T2" fmla="*/ 75 w 75"/>
                <a:gd name="T3" fmla="*/ 43 h 45"/>
                <a:gd name="T4" fmla="*/ 74 w 75"/>
                <a:gd name="T5" fmla="*/ 45 h 45"/>
                <a:gd name="T6" fmla="*/ 0 w 75"/>
                <a:gd name="T7" fmla="*/ 2 h 45"/>
                <a:gd name="T8" fmla="*/ 0 w 75"/>
                <a:gd name="T9" fmla="*/ 0 h 45"/>
                <a:gd name="T10" fmla="*/ 0 w 75"/>
                <a:gd name="T11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" h="45">
                  <a:moveTo>
                    <a:pt x="0" y="0"/>
                  </a:moveTo>
                  <a:lnTo>
                    <a:pt x="75" y="43"/>
                  </a:lnTo>
                  <a:lnTo>
                    <a:pt x="74" y="45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" name="Freeform 26"/>
            <p:cNvSpPr>
              <a:spLocks/>
            </p:cNvSpPr>
            <p:nvPr/>
          </p:nvSpPr>
          <p:spPr bwMode="auto">
            <a:xfrm>
              <a:off x="9124950" y="339725"/>
              <a:ext cx="238125" cy="139700"/>
            </a:xfrm>
            <a:custGeom>
              <a:avLst/>
              <a:gdLst>
                <a:gd name="T0" fmla="*/ 0 w 150"/>
                <a:gd name="T1" fmla="*/ 86 h 88"/>
                <a:gd name="T2" fmla="*/ 149 w 150"/>
                <a:gd name="T3" fmla="*/ 0 h 88"/>
                <a:gd name="T4" fmla="*/ 150 w 150"/>
                <a:gd name="T5" fmla="*/ 2 h 88"/>
                <a:gd name="T6" fmla="*/ 0 w 150"/>
                <a:gd name="T7" fmla="*/ 88 h 88"/>
                <a:gd name="T8" fmla="*/ 0 w 150"/>
                <a:gd name="T9" fmla="*/ 86 h 88"/>
                <a:gd name="T10" fmla="*/ 0 w 150"/>
                <a:gd name="T11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0" h="88">
                  <a:moveTo>
                    <a:pt x="0" y="86"/>
                  </a:moveTo>
                  <a:lnTo>
                    <a:pt x="149" y="0"/>
                  </a:lnTo>
                  <a:lnTo>
                    <a:pt x="150" y="2"/>
                  </a:lnTo>
                  <a:lnTo>
                    <a:pt x="0" y="88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" name="Freeform 27"/>
            <p:cNvSpPr>
              <a:spLocks/>
            </p:cNvSpPr>
            <p:nvPr/>
          </p:nvSpPr>
          <p:spPr bwMode="auto">
            <a:xfrm>
              <a:off x="9123363" y="134938"/>
              <a:ext cx="120650" cy="1636713"/>
            </a:xfrm>
            <a:custGeom>
              <a:avLst/>
              <a:gdLst>
                <a:gd name="T0" fmla="*/ 0 w 76"/>
                <a:gd name="T1" fmla="*/ 1031 h 1031"/>
                <a:gd name="T2" fmla="*/ 0 w 76"/>
                <a:gd name="T3" fmla="*/ 44 h 1031"/>
                <a:gd name="T4" fmla="*/ 75 w 76"/>
                <a:gd name="T5" fmla="*/ 0 h 1031"/>
                <a:gd name="T6" fmla="*/ 76 w 76"/>
                <a:gd name="T7" fmla="*/ 2 h 1031"/>
                <a:gd name="T8" fmla="*/ 2 w 76"/>
                <a:gd name="T9" fmla="*/ 44 h 1031"/>
                <a:gd name="T10" fmla="*/ 2 w 76"/>
                <a:gd name="T11" fmla="*/ 1031 h 1031"/>
                <a:gd name="T12" fmla="*/ 0 w 76"/>
                <a:gd name="T13" fmla="*/ 1031 h 1031"/>
                <a:gd name="T14" fmla="*/ 0 w 76"/>
                <a:gd name="T15" fmla="*/ 1031 h 1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1031">
                  <a:moveTo>
                    <a:pt x="0" y="1031"/>
                  </a:moveTo>
                  <a:lnTo>
                    <a:pt x="0" y="44"/>
                  </a:lnTo>
                  <a:lnTo>
                    <a:pt x="75" y="0"/>
                  </a:lnTo>
                  <a:lnTo>
                    <a:pt x="76" y="2"/>
                  </a:lnTo>
                  <a:lnTo>
                    <a:pt x="2" y="44"/>
                  </a:lnTo>
                  <a:lnTo>
                    <a:pt x="2" y="1031"/>
                  </a:lnTo>
                  <a:lnTo>
                    <a:pt x="0" y="1031"/>
                  </a:lnTo>
                  <a:lnTo>
                    <a:pt x="0" y="10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" name="Freeform 28"/>
            <p:cNvSpPr>
              <a:spLocks/>
            </p:cNvSpPr>
            <p:nvPr/>
          </p:nvSpPr>
          <p:spPr bwMode="auto">
            <a:xfrm>
              <a:off x="9124950" y="203200"/>
              <a:ext cx="238125" cy="139700"/>
            </a:xfrm>
            <a:custGeom>
              <a:avLst/>
              <a:gdLst>
                <a:gd name="T0" fmla="*/ 0 w 150"/>
                <a:gd name="T1" fmla="*/ 0 h 88"/>
                <a:gd name="T2" fmla="*/ 150 w 150"/>
                <a:gd name="T3" fmla="*/ 86 h 88"/>
                <a:gd name="T4" fmla="*/ 149 w 150"/>
                <a:gd name="T5" fmla="*/ 88 h 88"/>
                <a:gd name="T6" fmla="*/ 0 w 150"/>
                <a:gd name="T7" fmla="*/ 2 h 88"/>
                <a:gd name="T8" fmla="*/ 0 w 150"/>
                <a:gd name="T9" fmla="*/ 0 h 88"/>
                <a:gd name="T10" fmla="*/ 0 w 150"/>
                <a:gd name="T1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0" h="88">
                  <a:moveTo>
                    <a:pt x="0" y="0"/>
                  </a:moveTo>
                  <a:lnTo>
                    <a:pt x="150" y="86"/>
                  </a:lnTo>
                  <a:lnTo>
                    <a:pt x="149" y="88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0" name="Freeform 29"/>
            <p:cNvSpPr>
              <a:spLocks/>
            </p:cNvSpPr>
            <p:nvPr/>
          </p:nvSpPr>
          <p:spPr bwMode="auto">
            <a:xfrm>
              <a:off x="9124950" y="749300"/>
              <a:ext cx="119062" cy="71438"/>
            </a:xfrm>
            <a:custGeom>
              <a:avLst/>
              <a:gdLst>
                <a:gd name="T0" fmla="*/ 0 w 75"/>
                <a:gd name="T1" fmla="*/ 0 h 45"/>
                <a:gd name="T2" fmla="*/ 75 w 75"/>
                <a:gd name="T3" fmla="*/ 43 h 45"/>
                <a:gd name="T4" fmla="*/ 74 w 75"/>
                <a:gd name="T5" fmla="*/ 45 h 45"/>
                <a:gd name="T6" fmla="*/ 0 w 75"/>
                <a:gd name="T7" fmla="*/ 2 h 45"/>
                <a:gd name="T8" fmla="*/ 0 w 75"/>
                <a:gd name="T9" fmla="*/ 0 h 45"/>
                <a:gd name="T10" fmla="*/ 0 w 75"/>
                <a:gd name="T11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" h="45">
                  <a:moveTo>
                    <a:pt x="0" y="0"/>
                  </a:moveTo>
                  <a:lnTo>
                    <a:pt x="75" y="43"/>
                  </a:lnTo>
                  <a:lnTo>
                    <a:pt x="74" y="45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1" name="Freeform 30"/>
            <p:cNvSpPr>
              <a:spLocks/>
            </p:cNvSpPr>
            <p:nvPr/>
          </p:nvSpPr>
          <p:spPr bwMode="auto">
            <a:xfrm>
              <a:off x="9242425" y="682625"/>
              <a:ext cx="1587" cy="1089025"/>
            </a:xfrm>
            <a:custGeom>
              <a:avLst/>
              <a:gdLst>
                <a:gd name="T0" fmla="*/ 1 w 1"/>
                <a:gd name="T1" fmla="*/ 0 h 686"/>
                <a:gd name="T2" fmla="*/ 1 w 1"/>
                <a:gd name="T3" fmla="*/ 686 h 686"/>
                <a:gd name="T4" fmla="*/ 0 w 1"/>
                <a:gd name="T5" fmla="*/ 686 h 686"/>
                <a:gd name="T6" fmla="*/ 0 w 1"/>
                <a:gd name="T7" fmla="*/ 0 h 686"/>
                <a:gd name="T8" fmla="*/ 1 w 1"/>
                <a:gd name="T9" fmla="*/ 0 h 686"/>
                <a:gd name="T10" fmla="*/ 1 w 1"/>
                <a:gd name="T11" fmla="*/ 0 h 6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" h="686">
                  <a:moveTo>
                    <a:pt x="1" y="0"/>
                  </a:moveTo>
                  <a:lnTo>
                    <a:pt x="1" y="686"/>
                  </a:lnTo>
                  <a:lnTo>
                    <a:pt x="0" y="686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" name="Freeform 31"/>
            <p:cNvSpPr>
              <a:spLocks/>
            </p:cNvSpPr>
            <p:nvPr/>
          </p:nvSpPr>
          <p:spPr bwMode="auto">
            <a:xfrm>
              <a:off x="9836150" y="271463"/>
              <a:ext cx="117475" cy="71438"/>
            </a:xfrm>
            <a:custGeom>
              <a:avLst/>
              <a:gdLst>
                <a:gd name="T0" fmla="*/ 0 w 74"/>
                <a:gd name="T1" fmla="*/ 43 h 45"/>
                <a:gd name="T2" fmla="*/ 74 w 74"/>
                <a:gd name="T3" fmla="*/ 0 h 45"/>
                <a:gd name="T4" fmla="*/ 74 w 74"/>
                <a:gd name="T5" fmla="*/ 2 h 45"/>
                <a:gd name="T6" fmla="*/ 0 w 74"/>
                <a:gd name="T7" fmla="*/ 45 h 45"/>
                <a:gd name="T8" fmla="*/ 0 w 74"/>
                <a:gd name="T9" fmla="*/ 43 h 45"/>
                <a:gd name="T10" fmla="*/ 0 w 74"/>
                <a:gd name="T11" fmla="*/ 4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45">
                  <a:moveTo>
                    <a:pt x="0" y="43"/>
                  </a:moveTo>
                  <a:lnTo>
                    <a:pt x="74" y="0"/>
                  </a:lnTo>
                  <a:lnTo>
                    <a:pt x="74" y="2"/>
                  </a:lnTo>
                  <a:lnTo>
                    <a:pt x="0" y="45"/>
                  </a:lnTo>
                  <a:lnTo>
                    <a:pt x="0" y="43"/>
                  </a:lnTo>
                  <a:lnTo>
                    <a:pt x="0" y="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" name="Freeform 33"/>
            <p:cNvSpPr>
              <a:spLocks/>
            </p:cNvSpPr>
            <p:nvPr/>
          </p:nvSpPr>
          <p:spPr bwMode="auto">
            <a:xfrm>
              <a:off x="9836150" y="339725"/>
              <a:ext cx="117475" cy="71438"/>
            </a:xfrm>
            <a:custGeom>
              <a:avLst/>
              <a:gdLst>
                <a:gd name="T0" fmla="*/ 0 w 74"/>
                <a:gd name="T1" fmla="*/ 0 h 45"/>
                <a:gd name="T2" fmla="*/ 74 w 74"/>
                <a:gd name="T3" fmla="*/ 43 h 45"/>
                <a:gd name="T4" fmla="*/ 74 w 74"/>
                <a:gd name="T5" fmla="*/ 45 h 45"/>
                <a:gd name="T6" fmla="*/ 0 w 74"/>
                <a:gd name="T7" fmla="*/ 2 h 45"/>
                <a:gd name="T8" fmla="*/ 0 w 74"/>
                <a:gd name="T9" fmla="*/ 0 h 45"/>
                <a:gd name="T10" fmla="*/ 0 w 74"/>
                <a:gd name="T11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45">
                  <a:moveTo>
                    <a:pt x="0" y="0"/>
                  </a:moveTo>
                  <a:lnTo>
                    <a:pt x="74" y="43"/>
                  </a:lnTo>
                  <a:lnTo>
                    <a:pt x="74" y="45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5" name="Freeform 34"/>
            <p:cNvSpPr>
              <a:spLocks noEditPoints="1"/>
            </p:cNvSpPr>
            <p:nvPr/>
          </p:nvSpPr>
          <p:spPr bwMode="auto">
            <a:xfrm>
              <a:off x="8886825" y="476250"/>
              <a:ext cx="120650" cy="207963"/>
            </a:xfrm>
            <a:custGeom>
              <a:avLst/>
              <a:gdLst>
                <a:gd name="T0" fmla="*/ 7 w 358"/>
                <a:gd name="T1" fmla="*/ 13 h 621"/>
                <a:gd name="T2" fmla="*/ 7 w 358"/>
                <a:gd name="T3" fmla="*/ 409 h 621"/>
                <a:gd name="T4" fmla="*/ 351 w 358"/>
                <a:gd name="T5" fmla="*/ 608 h 621"/>
                <a:gd name="T6" fmla="*/ 351 w 358"/>
                <a:gd name="T7" fmla="*/ 211 h 621"/>
                <a:gd name="T8" fmla="*/ 7 w 358"/>
                <a:gd name="T9" fmla="*/ 13 h 621"/>
                <a:gd name="T10" fmla="*/ 0 w 358"/>
                <a:gd name="T11" fmla="*/ 412 h 621"/>
                <a:gd name="T12" fmla="*/ 0 w 358"/>
                <a:gd name="T13" fmla="*/ 0 h 621"/>
                <a:gd name="T14" fmla="*/ 358 w 358"/>
                <a:gd name="T15" fmla="*/ 207 h 621"/>
                <a:gd name="T16" fmla="*/ 358 w 358"/>
                <a:gd name="T17" fmla="*/ 621 h 621"/>
                <a:gd name="T18" fmla="*/ 0 w 358"/>
                <a:gd name="T19" fmla="*/ 414 h 621"/>
                <a:gd name="T20" fmla="*/ 0 w 358"/>
                <a:gd name="T21" fmla="*/ 412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58" h="621">
                  <a:moveTo>
                    <a:pt x="7" y="13"/>
                  </a:moveTo>
                  <a:cubicBezTo>
                    <a:pt x="7" y="409"/>
                    <a:pt x="7" y="409"/>
                    <a:pt x="7" y="409"/>
                  </a:cubicBezTo>
                  <a:cubicBezTo>
                    <a:pt x="351" y="608"/>
                    <a:pt x="351" y="608"/>
                    <a:pt x="351" y="608"/>
                  </a:cubicBezTo>
                  <a:cubicBezTo>
                    <a:pt x="351" y="211"/>
                    <a:pt x="351" y="211"/>
                    <a:pt x="351" y="211"/>
                  </a:cubicBezTo>
                  <a:cubicBezTo>
                    <a:pt x="7" y="13"/>
                    <a:pt x="7" y="13"/>
                    <a:pt x="7" y="13"/>
                  </a:cubicBezTo>
                  <a:close/>
                  <a:moveTo>
                    <a:pt x="0" y="41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19" y="69"/>
                    <a:pt x="239" y="138"/>
                    <a:pt x="358" y="207"/>
                  </a:cubicBezTo>
                  <a:cubicBezTo>
                    <a:pt x="358" y="621"/>
                    <a:pt x="358" y="621"/>
                    <a:pt x="358" y="621"/>
                  </a:cubicBezTo>
                  <a:cubicBezTo>
                    <a:pt x="239" y="552"/>
                    <a:pt x="119" y="483"/>
                    <a:pt x="0" y="414"/>
                  </a:cubicBezTo>
                  <a:cubicBezTo>
                    <a:pt x="0" y="412"/>
                    <a:pt x="0" y="412"/>
                    <a:pt x="0" y="41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6" name="Freeform 35"/>
            <p:cNvSpPr>
              <a:spLocks/>
            </p:cNvSpPr>
            <p:nvPr/>
          </p:nvSpPr>
          <p:spPr bwMode="auto">
            <a:xfrm>
              <a:off x="8767763" y="682625"/>
              <a:ext cx="3175" cy="136525"/>
            </a:xfrm>
            <a:custGeom>
              <a:avLst/>
              <a:gdLst>
                <a:gd name="T0" fmla="*/ 2 w 2"/>
                <a:gd name="T1" fmla="*/ 0 h 86"/>
                <a:gd name="T2" fmla="*/ 2 w 2"/>
                <a:gd name="T3" fmla="*/ 86 h 86"/>
                <a:gd name="T4" fmla="*/ 0 w 2"/>
                <a:gd name="T5" fmla="*/ 86 h 86"/>
                <a:gd name="T6" fmla="*/ 0 w 2"/>
                <a:gd name="T7" fmla="*/ 0 h 86"/>
                <a:gd name="T8" fmla="*/ 2 w 2"/>
                <a:gd name="T9" fmla="*/ 0 h 86"/>
                <a:gd name="T10" fmla="*/ 2 w 2"/>
                <a:gd name="T1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86">
                  <a:moveTo>
                    <a:pt x="2" y="0"/>
                  </a:moveTo>
                  <a:lnTo>
                    <a:pt x="2" y="86"/>
                  </a:lnTo>
                  <a:lnTo>
                    <a:pt x="0" y="86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7" name="Freeform 36"/>
            <p:cNvSpPr>
              <a:spLocks/>
            </p:cNvSpPr>
            <p:nvPr/>
          </p:nvSpPr>
          <p:spPr bwMode="auto">
            <a:xfrm>
              <a:off x="8648700" y="681038"/>
              <a:ext cx="239712" cy="1090613"/>
            </a:xfrm>
            <a:custGeom>
              <a:avLst/>
              <a:gdLst>
                <a:gd name="T0" fmla="*/ 0 w 710"/>
                <a:gd name="T1" fmla="*/ 3240 h 3240"/>
                <a:gd name="T2" fmla="*/ 0 w 710"/>
                <a:gd name="T3" fmla="*/ 205 h 3240"/>
                <a:gd name="T4" fmla="*/ 355 w 710"/>
                <a:gd name="T5" fmla="*/ 0 h 3240"/>
                <a:gd name="T6" fmla="*/ 710 w 710"/>
                <a:gd name="T7" fmla="*/ 205 h 3240"/>
                <a:gd name="T8" fmla="*/ 710 w 710"/>
                <a:gd name="T9" fmla="*/ 3240 h 3240"/>
                <a:gd name="T10" fmla="*/ 703 w 710"/>
                <a:gd name="T11" fmla="*/ 3240 h 3240"/>
                <a:gd name="T12" fmla="*/ 703 w 710"/>
                <a:gd name="T13" fmla="*/ 209 h 3240"/>
                <a:gd name="T14" fmla="*/ 355 w 710"/>
                <a:gd name="T15" fmla="*/ 9 h 3240"/>
                <a:gd name="T16" fmla="*/ 8 w 710"/>
                <a:gd name="T17" fmla="*/ 209 h 3240"/>
                <a:gd name="T18" fmla="*/ 8 w 710"/>
                <a:gd name="T19" fmla="*/ 3240 h 3240"/>
                <a:gd name="T20" fmla="*/ 0 w 710"/>
                <a:gd name="T21" fmla="*/ 3240 h 3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10" h="3240">
                  <a:moveTo>
                    <a:pt x="0" y="3240"/>
                  </a:moveTo>
                  <a:cubicBezTo>
                    <a:pt x="0" y="205"/>
                    <a:pt x="0" y="205"/>
                    <a:pt x="0" y="205"/>
                  </a:cubicBezTo>
                  <a:cubicBezTo>
                    <a:pt x="119" y="137"/>
                    <a:pt x="237" y="68"/>
                    <a:pt x="355" y="0"/>
                  </a:cubicBezTo>
                  <a:cubicBezTo>
                    <a:pt x="473" y="68"/>
                    <a:pt x="592" y="137"/>
                    <a:pt x="710" y="205"/>
                  </a:cubicBezTo>
                  <a:cubicBezTo>
                    <a:pt x="710" y="3240"/>
                    <a:pt x="710" y="3240"/>
                    <a:pt x="710" y="3240"/>
                  </a:cubicBezTo>
                  <a:cubicBezTo>
                    <a:pt x="703" y="3240"/>
                    <a:pt x="703" y="3240"/>
                    <a:pt x="703" y="3240"/>
                  </a:cubicBezTo>
                  <a:cubicBezTo>
                    <a:pt x="703" y="209"/>
                    <a:pt x="703" y="209"/>
                    <a:pt x="703" y="209"/>
                  </a:cubicBezTo>
                  <a:cubicBezTo>
                    <a:pt x="355" y="9"/>
                    <a:pt x="355" y="9"/>
                    <a:pt x="355" y="9"/>
                  </a:cubicBezTo>
                  <a:cubicBezTo>
                    <a:pt x="8" y="209"/>
                    <a:pt x="8" y="209"/>
                    <a:pt x="8" y="209"/>
                  </a:cubicBezTo>
                  <a:cubicBezTo>
                    <a:pt x="8" y="3240"/>
                    <a:pt x="8" y="3240"/>
                    <a:pt x="8" y="3240"/>
                  </a:cubicBezTo>
                  <a:cubicBezTo>
                    <a:pt x="0" y="3240"/>
                    <a:pt x="0" y="3240"/>
                    <a:pt x="0" y="324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8" name="Freeform 37"/>
            <p:cNvSpPr>
              <a:spLocks noEditPoints="1"/>
            </p:cNvSpPr>
            <p:nvPr/>
          </p:nvSpPr>
          <p:spPr bwMode="auto">
            <a:xfrm>
              <a:off x="8885238" y="134938"/>
              <a:ext cx="122237" cy="139700"/>
            </a:xfrm>
            <a:custGeom>
              <a:avLst/>
              <a:gdLst>
                <a:gd name="T0" fmla="*/ 362 w 362"/>
                <a:gd name="T1" fmla="*/ 6 h 418"/>
                <a:gd name="T2" fmla="*/ 362 w 362"/>
                <a:gd name="T3" fmla="*/ 418 h 418"/>
                <a:gd name="T4" fmla="*/ 0 w 362"/>
                <a:gd name="T5" fmla="*/ 209 h 418"/>
                <a:gd name="T6" fmla="*/ 362 w 362"/>
                <a:gd name="T7" fmla="*/ 0 h 418"/>
                <a:gd name="T8" fmla="*/ 362 w 362"/>
                <a:gd name="T9" fmla="*/ 6 h 418"/>
                <a:gd name="T10" fmla="*/ 355 w 362"/>
                <a:gd name="T11" fmla="*/ 405 h 418"/>
                <a:gd name="T12" fmla="*/ 355 w 362"/>
                <a:gd name="T13" fmla="*/ 13 h 418"/>
                <a:gd name="T14" fmla="*/ 15 w 362"/>
                <a:gd name="T15" fmla="*/ 209 h 418"/>
                <a:gd name="T16" fmla="*/ 355 w 362"/>
                <a:gd name="T17" fmla="*/ 405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2" h="418">
                  <a:moveTo>
                    <a:pt x="362" y="6"/>
                  </a:moveTo>
                  <a:cubicBezTo>
                    <a:pt x="362" y="418"/>
                    <a:pt x="362" y="418"/>
                    <a:pt x="362" y="418"/>
                  </a:cubicBezTo>
                  <a:cubicBezTo>
                    <a:pt x="242" y="349"/>
                    <a:pt x="121" y="279"/>
                    <a:pt x="0" y="209"/>
                  </a:cubicBezTo>
                  <a:cubicBezTo>
                    <a:pt x="362" y="0"/>
                    <a:pt x="362" y="0"/>
                    <a:pt x="362" y="0"/>
                  </a:cubicBezTo>
                  <a:cubicBezTo>
                    <a:pt x="362" y="6"/>
                    <a:pt x="362" y="6"/>
                    <a:pt x="362" y="6"/>
                  </a:cubicBezTo>
                  <a:close/>
                  <a:moveTo>
                    <a:pt x="355" y="405"/>
                  </a:moveTo>
                  <a:cubicBezTo>
                    <a:pt x="355" y="13"/>
                    <a:pt x="355" y="13"/>
                    <a:pt x="355" y="13"/>
                  </a:cubicBezTo>
                  <a:cubicBezTo>
                    <a:pt x="15" y="209"/>
                    <a:pt x="15" y="209"/>
                    <a:pt x="15" y="209"/>
                  </a:cubicBezTo>
                  <a:cubicBezTo>
                    <a:pt x="355" y="405"/>
                    <a:pt x="355" y="405"/>
                    <a:pt x="355" y="40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9" name="Freeform 38"/>
            <p:cNvSpPr>
              <a:spLocks noEditPoints="1"/>
            </p:cNvSpPr>
            <p:nvPr/>
          </p:nvSpPr>
          <p:spPr bwMode="auto">
            <a:xfrm>
              <a:off x="8767763" y="407988"/>
              <a:ext cx="122237" cy="141288"/>
            </a:xfrm>
            <a:custGeom>
              <a:avLst/>
              <a:gdLst>
                <a:gd name="T0" fmla="*/ 8 w 363"/>
                <a:gd name="T1" fmla="*/ 13 h 419"/>
                <a:gd name="T2" fmla="*/ 8 w 363"/>
                <a:gd name="T3" fmla="*/ 405 h 419"/>
                <a:gd name="T4" fmla="*/ 348 w 363"/>
                <a:gd name="T5" fmla="*/ 209 h 419"/>
                <a:gd name="T6" fmla="*/ 8 w 363"/>
                <a:gd name="T7" fmla="*/ 13 h 419"/>
                <a:gd name="T8" fmla="*/ 0 w 363"/>
                <a:gd name="T9" fmla="*/ 412 h 419"/>
                <a:gd name="T10" fmla="*/ 0 w 363"/>
                <a:gd name="T11" fmla="*/ 0 h 419"/>
                <a:gd name="T12" fmla="*/ 363 w 363"/>
                <a:gd name="T13" fmla="*/ 209 h 419"/>
                <a:gd name="T14" fmla="*/ 0 w 363"/>
                <a:gd name="T15" fmla="*/ 419 h 419"/>
                <a:gd name="T16" fmla="*/ 0 w 363"/>
                <a:gd name="T17" fmla="*/ 412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3" h="419">
                  <a:moveTo>
                    <a:pt x="8" y="13"/>
                  </a:moveTo>
                  <a:cubicBezTo>
                    <a:pt x="8" y="405"/>
                    <a:pt x="8" y="405"/>
                    <a:pt x="8" y="405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8" y="13"/>
                    <a:pt x="8" y="13"/>
                    <a:pt x="8" y="13"/>
                  </a:cubicBezTo>
                  <a:close/>
                  <a:moveTo>
                    <a:pt x="0" y="41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363" y="209"/>
                    <a:pt x="363" y="209"/>
                    <a:pt x="363" y="209"/>
                  </a:cubicBezTo>
                  <a:cubicBezTo>
                    <a:pt x="242" y="279"/>
                    <a:pt x="121" y="349"/>
                    <a:pt x="0" y="419"/>
                  </a:cubicBezTo>
                  <a:cubicBezTo>
                    <a:pt x="0" y="412"/>
                    <a:pt x="0" y="412"/>
                    <a:pt x="0" y="41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0" name="Freeform 39"/>
            <p:cNvSpPr>
              <a:spLocks/>
            </p:cNvSpPr>
            <p:nvPr/>
          </p:nvSpPr>
          <p:spPr bwMode="auto">
            <a:xfrm>
              <a:off x="8650288" y="749300"/>
              <a:ext cx="238125" cy="139700"/>
            </a:xfrm>
            <a:custGeom>
              <a:avLst/>
              <a:gdLst>
                <a:gd name="T0" fmla="*/ 0 w 150"/>
                <a:gd name="T1" fmla="*/ 86 h 88"/>
                <a:gd name="T2" fmla="*/ 149 w 150"/>
                <a:gd name="T3" fmla="*/ 0 h 88"/>
                <a:gd name="T4" fmla="*/ 150 w 150"/>
                <a:gd name="T5" fmla="*/ 2 h 88"/>
                <a:gd name="T6" fmla="*/ 1 w 150"/>
                <a:gd name="T7" fmla="*/ 88 h 88"/>
                <a:gd name="T8" fmla="*/ 0 w 150"/>
                <a:gd name="T9" fmla="*/ 86 h 88"/>
                <a:gd name="T10" fmla="*/ 0 w 150"/>
                <a:gd name="T11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0" h="88">
                  <a:moveTo>
                    <a:pt x="0" y="86"/>
                  </a:moveTo>
                  <a:lnTo>
                    <a:pt x="149" y="0"/>
                  </a:lnTo>
                  <a:lnTo>
                    <a:pt x="150" y="2"/>
                  </a:lnTo>
                  <a:lnTo>
                    <a:pt x="1" y="88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00832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0" y="6766560"/>
            <a:ext cx="12192000" cy="91440"/>
          </a:xfrm>
          <a:prstGeom prst="roundRect">
            <a:avLst/>
          </a:prstGeom>
          <a:solidFill>
            <a:srgbClr val="885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/>
          <p:cNvSpPr/>
          <p:nvPr userDrawn="1"/>
        </p:nvSpPr>
        <p:spPr>
          <a:xfrm>
            <a:off x="11654591" y="6319654"/>
            <a:ext cx="537409" cy="515481"/>
          </a:xfrm>
          <a:prstGeom prst="rect">
            <a:avLst/>
          </a:prstGeom>
          <a:solidFill>
            <a:srgbClr val="6F35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8758" y="268874"/>
            <a:ext cx="11646568" cy="943910"/>
          </a:xfrm>
        </p:spPr>
        <p:txBody>
          <a:bodyPr anchor="t">
            <a:normAutofit/>
          </a:bodyPr>
          <a:lstStyle>
            <a:lvl1pPr algn="l">
              <a:defRPr sz="4000">
                <a:solidFill>
                  <a:srgbClr val="6F3581"/>
                </a:solidFill>
                <a:latin typeface="+mn-lt"/>
              </a:defRPr>
            </a:lvl1pPr>
          </a:lstStyle>
          <a:p>
            <a:r>
              <a:rPr lang="en-US"/>
              <a:t>Click to edit title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758" y="1395665"/>
            <a:ext cx="11646568" cy="4712228"/>
          </a:xfrm>
        </p:spPr>
        <p:txBody>
          <a:bodyPr/>
          <a:lstStyle>
            <a:lvl1pPr>
              <a:defRPr>
                <a:solidFill>
                  <a:srgbClr val="5F5F5F"/>
                </a:solidFill>
              </a:defRPr>
            </a:lvl1pPr>
            <a:lvl2pPr>
              <a:defRPr>
                <a:solidFill>
                  <a:srgbClr val="5F5F5F"/>
                </a:solidFill>
              </a:defRPr>
            </a:lvl2pPr>
            <a:lvl3pPr>
              <a:defRPr>
                <a:solidFill>
                  <a:srgbClr val="5F5F5F"/>
                </a:solidFill>
              </a:defRPr>
            </a:lvl3pPr>
            <a:lvl4pPr>
              <a:defRPr>
                <a:solidFill>
                  <a:srgbClr val="5F5F5F"/>
                </a:solidFill>
              </a:defRPr>
            </a:lvl4pPr>
            <a:lvl5pPr>
              <a:defRPr>
                <a:solidFill>
                  <a:srgbClr val="5F5F5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11540" y="6394832"/>
            <a:ext cx="423511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3EC768A-9C18-4214-81A6-B5F27795B2CA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8758" y="6249164"/>
            <a:ext cx="1627557" cy="384557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0275685" y="6328085"/>
            <a:ext cx="1113724" cy="226714"/>
          </a:xfrm>
        </p:spPr>
        <p:txBody>
          <a:bodyPr/>
          <a:lstStyle>
            <a:lvl1pPr algn="r">
              <a:defRPr/>
            </a:lvl1pPr>
          </a:lstStyle>
          <a:p>
            <a:fld id="{55915141-03C8-4FF4-8AF5-2132CA97053A}" type="datetime1">
              <a:rPr lang="en-IN" smtClean="0"/>
              <a:t>26-09-2025</a:t>
            </a:fld>
            <a:endParaRPr lang="en-IN"/>
          </a:p>
        </p:txBody>
      </p:sp>
      <p:sp>
        <p:nvSpPr>
          <p:cNvPr id="11" name="TextBox 10"/>
          <p:cNvSpPr txBox="1"/>
          <p:nvPr userDrawn="1"/>
        </p:nvSpPr>
        <p:spPr>
          <a:xfrm>
            <a:off x="2635044" y="6302943"/>
            <a:ext cx="77496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200" err="1"/>
              <a:t>SunTec</a:t>
            </a:r>
            <a:r>
              <a:rPr lang="en-IN" sz="1200"/>
              <a:t> Confidential | </a:t>
            </a:r>
            <a:r>
              <a:rPr lang="en-US" sz="1200"/>
              <a:t>The content of this presentation is confidential and intended for the exclusive use of the addressee.</a:t>
            </a:r>
            <a:endParaRPr lang="en-IN" sz="1200"/>
          </a:p>
        </p:txBody>
      </p:sp>
    </p:spTree>
    <p:extLst>
      <p:ext uri="{BB962C8B-B14F-4D97-AF65-F5344CB8AC3E}">
        <p14:creationId xmlns:p14="http://schemas.microsoft.com/office/powerpoint/2010/main" val="157208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3" /><Relationship Type="http://schemas.openxmlformats.org/officeDocument/2006/relationships/theme" Target="/ppt/theme/theme1.xml" Id="rId17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1.xml" Id="rId1" /></Relationships>
</file>

<file path=ppt/slideMasters/slideMaster1.xml><?xml version="1.0" encoding="utf-8"?>
<p:sldMaster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D3985-E5E2-47C6-B095-5C19843F8E6B}" type="datetime1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SunTec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C768A-9C18-4214-81A6-B5F27795B2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485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rgbClr val="95519E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image" Target="/ppt/media/image1.emf" Id="rId3" /><Relationship Type="http://schemas.openxmlformats.org/officeDocument/2006/relationships/image" Target="/ppt/media/image3.jpg" Id="rId2" /><Relationship Type="http://schemas.openxmlformats.org/officeDocument/2006/relationships/slideLayout" Target="/ppt/slideLayouts/slideLayout1.xml" Id="rId1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image" Target="/ppt/media/image34.emf" Id="rId3" /><Relationship Type="http://schemas.openxmlformats.org/officeDocument/2006/relationships/image" Target="/ppt/media/image33.emf" Id="rId2" /><Relationship Type="http://schemas.openxmlformats.org/officeDocument/2006/relationships/slideLayout" Target="/ppt/slideLayouts/slideLayout3.xml" Id="rId1" /><Relationship Type="http://schemas.openxmlformats.org/officeDocument/2006/relationships/image" Target="/ppt/media/image36.emf" Id="rId5" /><Relationship Type="http://schemas.openxmlformats.org/officeDocument/2006/relationships/image" Target="/ppt/media/image35.emf" Id="rId4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image" Target="/ppt/media/image37.jpg" Id="rId2" /><Relationship Type="http://schemas.openxmlformats.org/officeDocument/2006/relationships/slideLayout" Target="/ppt/slideLayouts/slideLayout3.xml" Id="rId1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image" Target="/ppt/media/image39.jpeg" Id="rId3" /><Relationship Type="http://schemas.openxmlformats.org/officeDocument/2006/relationships/image" Target="/ppt/media/image38.jpg" Id="rId2" /><Relationship Type="http://schemas.openxmlformats.org/officeDocument/2006/relationships/slideLayout" Target="/ppt/slideLayouts/slideLayout3.xml" Id="rId1" /><Relationship Type="http://schemas.openxmlformats.org/officeDocument/2006/relationships/image" Target="/ppt/media/image41.jpeg" Id="rId5" /><Relationship Type="http://schemas.openxmlformats.org/officeDocument/2006/relationships/image" Target="/ppt/media/image40.jpg" Id="rId4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image" Target="/ppt/media/image4.jpg" Id="rId3" /><Relationship Type="http://schemas.openxmlformats.org/officeDocument/2006/relationships/notesSlide" Target="/ppt/notesSlides/notesSlide1.xml" Id="rId2" /><Relationship Type="http://schemas.openxmlformats.org/officeDocument/2006/relationships/slideLayout" Target="/ppt/slideLayouts/slideLayout3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image" Target="/ppt/media/image6.emf" Id="rId3" /><Relationship Type="http://schemas.openxmlformats.org/officeDocument/2006/relationships/image" Target="/ppt/media/image5.emf" Id="rId2" /><Relationship Type="http://schemas.openxmlformats.org/officeDocument/2006/relationships/slideLayout" Target="/ppt/slideLayouts/slideLayout3.xml" Id="rId1" /><Relationship Type="http://schemas.openxmlformats.org/officeDocument/2006/relationships/image" Target="/ppt/media/image9.svg" Id="rId6" /><Relationship Type="http://schemas.openxmlformats.org/officeDocument/2006/relationships/image" Target="/ppt/media/image8.png" Id="rId5" /><Relationship Type="http://schemas.openxmlformats.org/officeDocument/2006/relationships/image" Target="/ppt/media/image7.emf" Id="rI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image" Target="/ppt/media/image10.jpg" Id="rId2" /><Relationship Type="http://schemas.openxmlformats.org/officeDocument/2006/relationships/slideLayout" Target="/ppt/slideLayouts/slideLayout3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image" Target="/ppt/media/image16.emf" Id="rId8" /><Relationship Type="http://schemas.openxmlformats.org/officeDocument/2006/relationships/image" Target="/ppt/media/image12.emf" Id="rId3" /><Relationship Type="http://schemas.openxmlformats.org/officeDocument/2006/relationships/image" Target="/ppt/media/image15.emf" Id="rId7" /><Relationship Type="http://schemas.openxmlformats.org/officeDocument/2006/relationships/image" Target="/ppt/media/image11.emf" Id="rId2" /><Relationship Type="http://schemas.openxmlformats.org/officeDocument/2006/relationships/slideLayout" Target="/ppt/slideLayouts/slideLayout3.xml" Id="rId1" /><Relationship Type="http://schemas.openxmlformats.org/officeDocument/2006/relationships/oleObject" Target="/ppt/embeddings/oleObject1.bin" Id="rId6" /><Relationship Type="http://schemas.openxmlformats.org/officeDocument/2006/relationships/image" Target="/ppt/media/image14.emf" Id="rId5" /><Relationship Type="http://schemas.openxmlformats.org/officeDocument/2006/relationships/image" Target="/ppt/media/image13.emf" Id="rId4" /><Relationship Type="http://schemas.openxmlformats.org/officeDocument/2006/relationships/image" Target="/ppt/media/image17.emf" Id="rI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image" Target="/ppt/media/image19.emf" Id="rId3" /><Relationship Type="http://schemas.openxmlformats.org/officeDocument/2006/relationships/image" Target="/ppt/media/image23.emf" Id="rId7" /><Relationship Type="http://schemas.openxmlformats.org/officeDocument/2006/relationships/image" Target="/ppt/media/image18.jpg" Id="rId2" /><Relationship Type="http://schemas.openxmlformats.org/officeDocument/2006/relationships/slideLayout" Target="/ppt/slideLayouts/slideLayout3.xml" Id="rId1" /><Relationship Type="http://schemas.openxmlformats.org/officeDocument/2006/relationships/image" Target="/ppt/media/image22.emf" Id="rId6" /><Relationship Type="http://schemas.openxmlformats.org/officeDocument/2006/relationships/image" Target="/ppt/media/image21.emf" Id="rId5" /><Relationship Type="http://schemas.openxmlformats.org/officeDocument/2006/relationships/image" Target="/ppt/media/image20.emf" Id="rI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image" Target="/ppt/media/image24.jpg" Id="rId2" /><Relationship Type="http://schemas.openxmlformats.org/officeDocument/2006/relationships/slideLayout" Target="/ppt/slideLayouts/slideLayout3.xml" Id="rId1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image" Target="/ppt/media/image26.jpg" Id="rId3" /><Relationship Type="http://schemas.openxmlformats.org/officeDocument/2006/relationships/image" Target="/ppt/media/image25.jpg" Id="rId2" /><Relationship Type="http://schemas.openxmlformats.org/officeDocument/2006/relationships/slideLayout" Target="/ppt/slideLayouts/slideLayout3.xml" Id="rId1" /><Relationship Type="http://schemas.openxmlformats.org/officeDocument/2006/relationships/image" Target="/ppt/media/image29.jpeg" Id="rId6" /><Relationship Type="http://schemas.openxmlformats.org/officeDocument/2006/relationships/image" Target="/ppt/media/image28.jpg" Id="rId5" /><Relationship Type="http://schemas.openxmlformats.org/officeDocument/2006/relationships/image" Target="/ppt/media/image27.jpg" Id="rId4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image" Target="/ppt/media/image31.emf" Id="rId3" /><Relationship Type="http://schemas.openxmlformats.org/officeDocument/2006/relationships/image" Target="/ppt/media/image30.jpg" Id="rId2" /><Relationship Type="http://schemas.openxmlformats.org/officeDocument/2006/relationships/slideLayout" Target="/ppt/slideLayouts/slideLayout3.xml" Id="rId1" /><Relationship Type="http://schemas.openxmlformats.org/officeDocument/2006/relationships/image" Target="/ppt/media/image32.emf" Id="rId4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" y="0"/>
            <a:ext cx="12193200" cy="6862839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700936" y="5834205"/>
              <a:ext cx="1913106" cy="452026"/>
            </a:xfrm>
            <a:prstGeom prst="rect">
              <a:avLst/>
            </a:prstGeom>
          </p:spPr>
        </p:pic>
        <p:sp>
          <p:nvSpPr>
            <p:cNvPr id="9" name="Freeform 8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229402 w 12192000"/>
                <a:gd name="connsiteY0" fmla="*/ 194911 h 6858000"/>
                <a:gd name="connsiteX1" fmla="*/ 229402 w 12192000"/>
                <a:gd name="connsiteY1" fmla="*/ 6663089 h 6858000"/>
                <a:gd name="connsiteX2" fmla="*/ 11962598 w 12192000"/>
                <a:gd name="connsiteY2" fmla="*/ 6663089 h 6858000"/>
                <a:gd name="connsiteX3" fmla="*/ 11962598 w 12192000"/>
                <a:gd name="connsiteY3" fmla="*/ 194911 h 6858000"/>
                <a:gd name="connsiteX4" fmla="*/ 0 w 12192000"/>
                <a:gd name="connsiteY4" fmla="*/ 0 h 6858000"/>
                <a:gd name="connsiteX5" fmla="*/ 12192000 w 12192000"/>
                <a:gd name="connsiteY5" fmla="*/ 0 h 6858000"/>
                <a:gd name="connsiteX6" fmla="*/ 12192000 w 12192000"/>
                <a:gd name="connsiteY6" fmla="*/ 6858000 h 6858000"/>
                <a:gd name="connsiteX7" fmla="*/ 0 w 12192000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6858000">
                  <a:moveTo>
                    <a:pt x="229402" y="194911"/>
                  </a:moveTo>
                  <a:lnTo>
                    <a:pt x="229402" y="6663089"/>
                  </a:lnTo>
                  <a:lnTo>
                    <a:pt x="11962598" y="6663089"/>
                  </a:lnTo>
                  <a:lnTo>
                    <a:pt x="11962598" y="194911"/>
                  </a:lnTo>
                  <a:close/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F2F2F2">
                <a:alpha val="7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IN"/>
            </a:p>
          </p:txBody>
        </p:sp>
      </p:grpSp>
      <p:sp>
        <p:nvSpPr>
          <p:cNvPr id="5" name="Subtitle 6">
            <a:extLst>
              <a:ext uri="{FF2B5EF4-FFF2-40B4-BE49-F238E27FC236}">
                <a16:creationId xmlns:a16="http://schemas.microsoft.com/office/drawing/2014/main" id="{DA0FE6D5-D475-4CBB-A6C2-E3D991A3689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184844" y="4893548"/>
            <a:ext cx="6007156" cy="663171"/>
          </a:xfrm>
          <a:solidFill>
            <a:srgbClr val="00B1B0"/>
          </a:solidFill>
        </p:spPr>
        <p:txBody>
          <a:bodyPr lIns="108000" tIns="108000" rIns="108000" bIns="108000"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Balagopal Ravibalan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September 2025</a:t>
            </a:r>
          </a:p>
        </p:txBody>
      </p:sp>
      <p:sp>
        <p:nvSpPr>
          <p:cNvPr id="4" name="Rectangle 3"/>
          <p:cNvSpPr/>
          <p:nvPr/>
        </p:nvSpPr>
        <p:spPr>
          <a:xfrm>
            <a:off x="6184844" y="3478925"/>
            <a:ext cx="6007156" cy="247998"/>
          </a:xfrm>
          <a:prstGeom prst="rect">
            <a:avLst/>
          </a:prstGeom>
          <a:solidFill>
            <a:srgbClr val="00B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E3EA56B-BEB0-4656-A20B-D15F03B7A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07116" y="3574387"/>
            <a:ext cx="6484883" cy="1326566"/>
          </a:xfrm>
          <a:solidFill>
            <a:srgbClr val="6F3581"/>
          </a:solidFill>
        </p:spPr>
        <p:txBody>
          <a:bodyPr lIns="108000" tIns="108000" rIns="108000" bIns="108000" anchor="t"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Building Smarter Deals in a Fragmented World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54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Frontier: From Automation To Autonomy   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768A-9C18-4214-81A6-B5F27795B2CA}" type="slidenum">
              <a:rPr lang="en-IN" smtClean="0"/>
              <a:pPr/>
              <a:t>10</a:t>
            </a:fld>
            <a:endParaRPr lang="en-IN"/>
          </a:p>
        </p:txBody>
      </p:sp>
      <p:grpSp>
        <p:nvGrpSpPr>
          <p:cNvPr id="3" name="Group 2"/>
          <p:cNvGrpSpPr/>
          <p:nvPr/>
        </p:nvGrpSpPr>
        <p:grpSpPr>
          <a:xfrm>
            <a:off x="590349" y="1857675"/>
            <a:ext cx="11011302" cy="3455471"/>
            <a:chOff x="590349" y="1857675"/>
            <a:chExt cx="11011302" cy="3455471"/>
          </a:xfrm>
        </p:grpSpPr>
        <p:sp>
          <p:nvSpPr>
            <p:cNvPr id="28" name="Rectangle 27"/>
            <p:cNvSpPr/>
            <p:nvPr/>
          </p:nvSpPr>
          <p:spPr>
            <a:xfrm>
              <a:off x="590349" y="1857675"/>
              <a:ext cx="11011302" cy="140528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90349" y="3301466"/>
              <a:ext cx="11011302" cy="2011680"/>
            </a:xfrm>
            <a:prstGeom prst="rect">
              <a:avLst/>
            </a:prstGeom>
            <a:solidFill>
              <a:srgbClr val="6F35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3343175" y="2098307"/>
              <a:ext cx="5505652" cy="2791327"/>
              <a:chOff x="3343175" y="1559292"/>
              <a:chExt cx="5505652" cy="3051208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3343175" y="1559292"/>
                <a:ext cx="0" cy="3051208"/>
              </a:xfrm>
              <a:prstGeom prst="line">
                <a:avLst/>
              </a:prstGeom>
              <a:ln w="19050">
                <a:solidFill>
                  <a:schemeClr val="bg1"/>
                </a:solidFill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096001" y="1559292"/>
                <a:ext cx="0" cy="3051208"/>
              </a:xfrm>
              <a:prstGeom prst="line">
                <a:avLst/>
              </a:prstGeom>
              <a:ln w="19050">
                <a:solidFill>
                  <a:schemeClr val="bg1"/>
                </a:solidFill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848827" y="1559292"/>
                <a:ext cx="0" cy="3051208"/>
              </a:xfrm>
              <a:prstGeom prst="line">
                <a:avLst/>
              </a:prstGeom>
              <a:ln w="19050">
                <a:solidFill>
                  <a:schemeClr val="bg1"/>
                </a:solidFill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Rectangle 13"/>
            <p:cNvSpPr/>
            <p:nvPr/>
          </p:nvSpPr>
          <p:spPr>
            <a:xfrm>
              <a:off x="970546" y="3003082"/>
              <a:ext cx="2107933" cy="59676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600" b="1" cap="all" dirty="0"/>
                <a:t>Generative AI Assistants</a:t>
              </a:r>
              <a:endParaRPr lang="en-IN" sz="1600" cap="all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697704" y="3003082"/>
              <a:ext cx="2107933" cy="59676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600" b="1" cap="all" dirty="0"/>
                <a:t>Digital self-service</a:t>
              </a:r>
              <a:endParaRPr lang="en-IN" sz="1600" cap="all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24862" y="3003082"/>
              <a:ext cx="2107933" cy="59676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600" b="1" cap="all" dirty="0"/>
                <a:t>Adaptive learning</a:t>
              </a:r>
              <a:endParaRPr lang="en-IN" sz="1600" cap="all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152019" y="3003082"/>
              <a:ext cx="2107933" cy="59676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cap="all" dirty="0"/>
                <a:t>Conversational Deal Construction</a:t>
              </a:r>
              <a:endParaRPr lang="en-IN" sz="1600" cap="all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970546" y="3758814"/>
              <a:ext cx="210793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dirty="0">
                  <a:solidFill>
                    <a:schemeClr val="bg1"/>
                  </a:solidFill>
                </a:rPr>
                <a:t>Summarize, suggest, and simulate in real time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84877" y="3758814"/>
              <a:ext cx="210793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Let premium clients design their own deals</a:t>
              </a:r>
              <a:endParaRPr lang="en-IN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37702" y="3758814"/>
              <a:ext cx="210793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Evolve with market signals and client behavior</a:t>
              </a:r>
              <a:endParaRPr lang="en-IN" dirty="0">
                <a:solidFill>
                  <a:schemeClr val="bg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152018" y="3758814"/>
              <a:ext cx="2107933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Use prompt-based AI to craft deals through natural language interactions</a:t>
              </a:r>
            </a:p>
          </p:txBody>
        </p:sp>
        <p:sp>
          <p:nvSpPr>
            <p:cNvPr id="29" name="Oval 28"/>
            <p:cNvSpPr/>
            <p:nvPr/>
          </p:nvSpPr>
          <p:spPr>
            <a:xfrm>
              <a:off x="1524000" y="2038076"/>
              <a:ext cx="885524" cy="885524"/>
            </a:xfrm>
            <a:prstGeom prst="ellipse">
              <a:avLst/>
            </a:prstGeom>
            <a:solidFill>
              <a:schemeClr val="bg1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0" name="Oval 29"/>
            <p:cNvSpPr/>
            <p:nvPr/>
          </p:nvSpPr>
          <p:spPr>
            <a:xfrm>
              <a:off x="4308908" y="2038076"/>
              <a:ext cx="885524" cy="885524"/>
            </a:xfrm>
            <a:prstGeom prst="ellipse">
              <a:avLst/>
            </a:prstGeom>
            <a:solidFill>
              <a:schemeClr val="bg1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1" name="Oval 30"/>
            <p:cNvSpPr/>
            <p:nvPr/>
          </p:nvSpPr>
          <p:spPr>
            <a:xfrm>
              <a:off x="7048906" y="2038076"/>
              <a:ext cx="885524" cy="885524"/>
            </a:xfrm>
            <a:prstGeom prst="ellipse">
              <a:avLst/>
            </a:prstGeom>
            <a:solidFill>
              <a:schemeClr val="bg1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2" name="Oval 31"/>
            <p:cNvSpPr/>
            <p:nvPr/>
          </p:nvSpPr>
          <p:spPr>
            <a:xfrm>
              <a:off x="9763222" y="2038076"/>
              <a:ext cx="885524" cy="885524"/>
            </a:xfrm>
            <a:prstGeom prst="ellipse">
              <a:avLst/>
            </a:prstGeom>
            <a:solidFill>
              <a:schemeClr val="bg1"/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11907" y="2237741"/>
              <a:ext cx="540405" cy="511498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53047" y="2217408"/>
              <a:ext cx="619465" cy="551081"/>
            </a:xfrm>
            <a:prstGeom prst="rect">
              <a:avLst/>
            </a:prstGeom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190073" y="2109659"/>
              <a:ext cx="614700" cy="629955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923646" y="2098307"/>
              <a:ext cx="608330" cy="7814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3142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134100"/>
          </a:xfrm>
          <a:prstGeom prst="rect">
            <a:avLst/>
          </a:prstGeom>
          <a:solidFill>
            <a:srgbClr val="1C0C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1341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Tangible Business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768A-9C18-4214-81A6-B5F27795B2CA}" type="slidenum">
              <a:rPr lang="en-IN" smtClean="0"/>
              <a:pPr/>
              <a:t>11</a:t>
            </a:fld>
            <a:endParaRPr lang="en-IN"/>
          </a:p>
        </p:txBody>
      </p:sp>
      <p:sp>
        <p:nvSpPr>
          <p:cNvPr id="45" name="Right Arrow 44"/>
          <p:cNvSpPr/>
          <p:nvPr/>
        </p:nvSpPr>
        <p:spPr>
          <a:xfrm>
            <a:off x="288759" y="1838170"/>
            <a:ext cx="2839452" cy="732886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6" name="Pentagon 45"/>
          <p:cNvSpPr/>
          <p:nvPr/>
        </p:nvSpPr>
        <p:spPr>
          <a:xfrm>
            <a:off x="2550695" y="1838170"/>
            <a:ext cx="4369869" cy="732886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7" name="Right Arrow 46"/>
          <p:cNvSpPr/>
          <p:nvPr/>
        </p:nvSpPr>
        <p:spPr>
          <a:xfrm>
            <a:off x="288759" y="2777655"/>
            <a:ext cx="2839452" cy="732886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8" name="Pentagon 47"/>
          <p:cNvSpPr/>
          <p:nvPr/>
        </p:nvSpPr>
        <p:spPr>
          <a:xfrm>
            <a:off x="2550695" y="2777655"/>
            <a:ext cx="4369869" cy="732886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9" name="Right Arrow 48"/>
          <p:cNvSpPr/>
          <p:nvPr/>
        </p:nvSpPr>
        <p:spPr>
          <a:xfrm>
            <a:off x="288759" y="3717140"/>
            <a:ext cx="2839452" cy="732886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0" name="Pentagon 49"/>
          <p:cNvSpPr/>
          <p:nvPr/>
        </p:nvSpPr>
        <p:spPr>
          <a:xfrm>
            <a:off x="2550695" y="3717140"/>
            <a:ext cx="4369869" cy="732886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5" name="TextBox 54"/>
          <p:cNvSpPr txBox="1"/>
          <p:nvPr/>
        </p:nvSpPr>
        <p:spPr>
          <a:xfrm>
            <a:off x="567673" y="1990097"/>
            <a:ext cx="245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kern="100" dirty="0">
                <a:solidFill>
                  <a:schemeClr val="bg1"/>
                </a:solidFill>
              </a:rPr>
              <a:t>Revenue Optimization</a:t>
            </a:r>
            <a:endParaRPr lang="en-IN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24461" y="1870592"/>
            <a:ext cx="2858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kern="100" dirty="0">
                <a:solidFill>
                  <a:schemeClr val="bg1"/>
                </a:solidFill>
              </a:rPr>
              <a:t>Plugged </a:t>
            </a:r>
            <a:r>
              <a:rPr lang="en-US" sz="1600" b="1" kern="100" dirty="0">
                <a:solidFill>
                  <a:srgbClr val="FFC000"/>
                </a:solidFill>
              </a:rPr>
              <a:t>20%</a:t>
            </a:r>
            <a:r>
              <a:rPr lang="en-US" sz="1600" kern="100" dirty="0">
                <a:solidFill>
                  <a:schemeClr val="bg1"/>
                </a:solidFill>
              </a:rPr>
              <a:t> leakage for a top European bank</a:t>
            </a:r>
            <a:endParaRPr lang="en-IN" sz="1600" kern="100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67673" y="2946123"/>
            <a:ext cx="2233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kern="100" dirty="0">
                <a:solidFill>
                  <a:schemeClr val="bg1"/>
                </a:solidFill>
              </a:rPr>
              <a:t>Value Creation</a:t>
            </a:r>
            <a:endParaRPr lang="en-IN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224461" y="2826618"/>
            <a:ext cx="3484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FFC000"/>
                </a:solidFill>
              </a:rPr>
              <a:t>300% </a:t>
            </a:r>
            <a:r>
              <a:rPr lang="en-US" sz="1600" kern="100" dirty="0">
                <a:solidFill>
                  <a:schemeClr val="bg1"/>
                </a:solidFill>
              </a:rPr>
              <a:t>ROI achieved through pricing transformation for a leading Asian bank</a:t>
            </a:r>
            <a:endParaRPr lang="en-IN" sz="16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67673" y="3885608"/>
            <a:ext cx="2233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kern="100" dirty="0">
                <a:solidFill>
                  <a:schemeClr val="bg1"/>
                </a:solidFill>
              </a:rPr>
              <a:t>Speed to Market</a:t>
            </a:r>
            <a:endParaRPr lang="en-IN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224461" y="3766103"/>
            <a:ext cx="2858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FFC000"/>
                </a:solidFill>
              </a:rPr>
              <a:t>83%</a:t>
            </a:r>
            <a:r>
              <a:rPr lang="en-US" sz="1600" kern="100" dirty="0">
                <a:solidFill>
                  <a:schemeClr val="bg1"/>
                </a:solidFill>
              </a:rPr>
              <a:t> faster time to market for a leading regional bank</a:t>
            </a:r>
            <a:endParaRPr lang="en-IN" sz="16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16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5" grpId="0"/>
      <p:bldP spid="56" grpId="0"/>
      <p:bldP spid="57" grpId="0"/>
      <p:bldP spid="58" grpId="0"/>
      <p:bldP spid="59" grpId="0"/>
      <p:bldP spid="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1341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758" y="268874"/>
            <a:ext cx="11646568" cy="94391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Summary: The Era Of Smarter Deals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768A-9C18-4214-81A6-B5F27795B2CA}" type="slidenum">
              <a:rPr lang="en-IN" smtClean="0"/>
              <a:pPr/>
              <a:t>12</a:t>
            </a:fld>
            <a:endParaRPr lang="en-IN"/>
          </a:p>
        </p:txBody>
      </p:sp>
      <p:sp>
        <p:nvSpPr>
          <p:cNvPr id="22" name="Rectangle 21"/>
          <p:cNvSpPr/>
          <p:nvPr/>
        </p:nvSpPr>
        <p:spPr>
          <a:xfrm>
            <a:off x="8363225" y="4302494"/>
            <a:ext cx="3378467" cy="172758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58155" y="4632309"/>
            <a:ext cx="30306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IN" sz="2000" dirty="0">
                <a:solidFill>
                  <a:schemeClr val="bg1"/>
                </a:solidFill>
              </a:rPr>
              <a:t>The </a:t>
            </a:r>
            <a:r>
              <a:rPr lang="en-IN" sz="2000" b="1" cap="all" dirty="0">
                <a:solidFill>
                  <a:schemeClr val="bg1"/>
                </a:solidFill>
              </a:rPr>
              <a:t>future</a:t>
            </a:r>
            <a:r>
              <a:rPr lang="en-IN" sz="2000" dirty="0">
                <a:solidFill>
                  <a:schemeClr val="bg1"/>
                </a:solidFill>
              </a:rPr>
              <a:t> is </a:t>
            </a:r>
            <a:r>
              <a:rPr lang="en-IN" sz="2000" b="1" cap="all" dirty="0">
                <a:solidFill>
                  <a:schemeClr val="bg1"/>
                </a:solidFill>
              </a:rPr>
              <a:t>orchestrated, intelligent, and </a:t>
            </a:r>
          </a:p>
          <a:p>
            <a:pPr lvl="0" algn="ctr"/>
            <a:r>
              <a:rPr lang="en-IN" sz="2000" b="1" cap="all" dirty="0">
                <a:solidFill>
                  <a:schemeClr val="bg1"/>
                </a:solidFill>
              </a:rPr>
              <a:t>real-time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99525" y="4302494"/>
            <a:ext cx="3378467" cy="172758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9525" y="4632309"/>
            <a:ext cx="3435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IN" sz="2000" b="1" cap="all" dirty="0">
                <a:solidFill>
                  <a:schemeClr val="bg1"/>
                </a:solidFill>
              </a:rPr>
              <a:t>Manual, fragmented </a:t>
            </a:r>
          </a:p>
          <a:p>
            <a:pPr lvl="0" algn="ctr"/>
            <a:r>
              <a:rPr lang="en-IN" sz="2000" dirty="0">
                <a:solidFill>
                  <a:schemeClr val="bg1"/>
                </a:solidFill>
              </a:rPr>
              <a:t>deal-making is </a:t>
            </a:r>
            <a:r>
              <a:rPr lang="en-IN" sz="2000" b="1" cap="all" dirty="0">
                <a:solidFill>
                  <a:schemeClr val="bg1"/>
                </a:solidFill>
              </a:rPr>
              <a:t>obsolete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8995" y="1212784"/>
            <a:ext cx="3419525" cy="3419525"/>
          </a:xfrm>
          <a:prstGeom prst="rect">
            <a:avLst/>
          </a:prstGeom>
        </p:spPr>
      </p:pic>
      <p:sp>
        <p:nvSpPr>
          <p:cNvPr id="26" name="Pentagon 25"/>
          <p:cNvSpPr/>
          <p:nvPr/>
        </p:nvSpPr>
        <p:spPr>
          <a:xfrm>
            <a:off x="3968203" y="4958756"/>
            <a:ext cx="296314" cy="762877"/>
          </a:xfrm>
          <a:prstGeom prst="homePlate">
            <a:avLst>
              <a:gd name="adj" fmla="val 100000"/>
            </a:avLst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4375283" y="4326705"/>
            <a:ext cx="3378467" cy="172758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49686" y="4632309"/>
            <a:ext cx="32926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cap="all" dirty="0">
                <a:solidFill>
                  <a:schemeClr val="bg1"/>
                </a:solidFill>
              </a:rPr>
              <a:t>Banks </a:t>
            </a:r>
            <a:r>
              <a:rPr lang="en-US" sz="2000" dirty="0">
                <a:solidFill>
                  <a:schemeClr val="bg1"/>
                </a:solidFill>
              </a:rPr>
              <a:t>that</a:t>
            </a:r>
            <a:r>
              <a:rPr lang="en-US" sz="2000" b="1" cap="all" dirty="0">
                <a:solidFill>
                  <a:schemeClr val="bg1"/>
                </a:solidFill>
              </a:rPr>
              <a:t> adapt </a:t>
            </a:r>
            <a:r>
              <a:rPr lang="en-US" sz="2000" dirty="0">
                <a:solidFill>
                  <a:schemeClr val="bg1"/>
                </a:solidFill>
              </a:rPr>
              <a:t>will lead in </a:t>
            </a:r>
            <a:r>
              <a:rPr lang="en-US" sz="2000" b="1" cap="all" dirty="0">
                <a:solidFill>
                  <a:schemeClr val="bg1"/>
                </a:solidFill>
              </a:rPr>
              <a:t>value, agility, and client trust</a:t>
            </a:r>
          </a:p>
        </p:txBody>
      </p:sp>
      <p:pic>
        <p:nvPicPr>
          <p:cNvPr id="25" name="Picture 24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692" y="1212784"/>
            <a:ext cx="3420000" cy="3420000"/>
          </a:xfrm>
          <a:prstGeom prst="rect">
            <a:avLst/>
          </a:prstGeom>
        </p:spPr>
      </p:pic>
      <p:sp>
        <p:nvSpPr>
          <p:cNvPr id="27" name="Pentagon 26"/>
          <p:cNvSpPr/>
          <p:nvPr/>
        </p:nvSpPr>
        <p:spPr>
          <a:xfrm>
            <a:off x="7969446" y="4958756"/>
            <a:ext cx="296314" cy="762877"/>
          </a:xfrm>
          <a:prstGeom prst="homePlate">
            <a:avLst>
              <a:gd name="adj" fmla="val 100000"/>
            </a:avLst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" name="Picture 4" descr="A group of people in a building&#10;&#10;AI-generated content may be incorrect.">
            <a:extLst>
              <a:ext uri="{FF2B5EF4-FFF2-40B4-BE49-F238E27FC236}">
                <a16:creationId xmlns:a16="http://schemas.microsoft.com/office/drawing/2014/main" id="{724F05B2-D927-CB3F-BBAA-C711E84CD1EC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356" y="1212784"/>
            <a:ext cx="3420000" cy="34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223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5" grpId="0"/>
      <p:bldP spid="20" grpId="0" animBg="1"/>
      <p:bldP spid="10" grpId="0"/>
      <p:bldP spid="26" grpId="0" animBg="1"/>
      <p:bldP spid="21" grpId="0" animBg="1"/>
      <p:bldP spid="14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6494DF-A09C-80F1-580E-A1E9EFE97BD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8138" y="6394450"/>
            <a:ext cx="423862" cy="365125"/>
          </a:xfrm>
        </p:spPr>
        <p:txBody>
          <a:bodyPr/>
          <a:lstStyle/>
          <a:p>
            <a:fld id="{33EC768A-9C18-4214-81A6-B5F27795B2CA}" type="slidenum">
              <a:rPr lang="en-IN" smtClean="0"/>
              <a:pPr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345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60757"/>
          </a:xfrm>
          <a:prstGeom prst="rect">
            <a:avLst/>
          </a:prstGeom>
          <a:solidFill>
            <a:srgbClr val="02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82"/>
            <a:ext cx="12193199" cy="686283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D6B9EC8-BECD-B10F-6632-D0D6190AEB00}"/>
              </a:ext>
            </a:extLst>
          </p:cNvPr>
          <p:cNvSpPr/>
          <p:nvPr/>
        </p:nvSpPr>
        <p:spPr>
          <a:xfrm>
            <a:off x="462013" y="1121979"/>
            <a:ext cx="5322770" cy="46140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600" b="1" dirty="0"/>
              <a:t>Complexity Isn’t Tangled. </a:t>
            </a:r>
          </a:p>
          <a:p>
            <a:r>
              <a:rPr lang="en-US" sz="6600" b="1" dirty="0"/>
              <a:t>It’s Expertly Twisted.</a:t>
            </a:r>
          </a:p>
        </p:txBody>
      </p:sp>
    </p:spTree>
    <p:extLst>
      <p:ext uri="{BB962C8B-B14F-4D97-AF65-F5344CB8AC3E}">
        <p14:creationId xmlns:p14="http://schemas.microsoft.com/office/powerpoint/2010/main" val="234124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Challenges in Global Corporate Banking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768A-9C18-4214-81A6-B5F27795B2CA}" type="slidenum">
              <a:rPr lang="en-IN" smtClean="0"/>
              <a:pPr/>
              <a:t>3</a:t>
            </a:fld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7278042" y="981059"/>
            <a:ext cx="1347537" cy="13475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67%</a:t>
            </a:r>
            <a:endParaRPr lang="en-IN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67619" y="1407762"/>
            <a:ext cx="32216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of corporate banks are prioritizing “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streamlined, end-to-end processes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” as their top transformation agenda through 2026 (BCG, 2024)</a:t>
            </a:r>
          </a:p>
        </p:txBody>
      </p:sp>
      <p:sp>
        <p:nvSpPr>
          <p:cNvPr id="7" name="Rectangle 6"/>
          <p:cNvSpPr/>
          <p:nvPr/>
        </p:nvSpPr>
        <p:spPr>
          <a:xfrm>
            <a:off x="7320082" y="2722390"/>
            <a:ext cx="1347537" cy="13475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65%</a:t>
            </a:r>
            <a:endParaRPr lang="en-IN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67619" y="3080068"/>
            <a:ext cx="33086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of corporates rate “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</a:rPr>
              <a:t>real-time transparency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” on cross-border payments as critical, yet over half are dissatisfied with current levels (SWIFT, 2024)</a:t>
            </a:r>
          </a:p>
        </p:txBody>
      </p:sp>
      <p:sp>
        <p:nvSpPr>
          <p:cNvPr id="9" name="Rectangle 8"/>
          <p:cNvSpPr/>
          <p:nvPr/>
        </p:nvSpPr>
        <p:spPr>
          <a:xfrm>
            <a:off x="7278042" y="4325439"/>
            <a:ext cx="1347537" cy="13475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55%</a:t>
            </a:r>
            <a:endParaRPr lang="en-IN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49306" y="4703121"/>
            <a:ext cx="32216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of multinationals choose providers based on the ability to offer tailored solutions in new markets (EY Global Corporate Banking Survey, 2024)</a:t>
            </a:r>
            <a:endParaRPr lang="en-IN" dirty="0">
              <a:solidFill>
                <a:schemeClr val="tx1">
                  <a:lumMod val="50000"/>
                </a:schemeClr>
              </a:solidFill>
              <a:highlight>
                <a:srgbClr val="FFFF00"/>
              </a:highlight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498081" y="1982983"/>
            <a:ext cx="1032582" cy="539314"/>
            <a:chOff x="6439301" y="2108108"/>
            <a:chExt cx="1225487" cy="323165"/>
          </a:xfrm>
          <a:effectLst/>
        </p:grpSpPr>
        <p:sp>
          <p:nvSpPr>
            <p:cNvPr id="12" name="Rectangle 11"/>
            <p:cNvSpPr/>
            <p:nvPr/>
          </p:nvSpPr>
          <p:spPr>
            <a:xfrm>
              <a:off x="6439301" y="2108108"/>
              <a:ext cx="1225487" cy="3231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439301" y="2108108"/>
              <a:ext cx="756000" cy="32316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498081" y="3679773"/>
            <a:ext cx="1032582" cy="539314"/>
            <a:chOff x="6439301" y="3804898"/>
            <a:chExt cx="1225487" cy="323165"/>
          </a:xfrm>
          <a:effectLst/>
        </p:grpSpPr>
        <p:sp>
          <p:nvSpPr>
            <p:cNvPr id="15" name="Rectangle 14"/>
            <p:cNvSpPr/>
            <p:nvPr/>
          </p:nvSpPr>
          <p:spPr>
            <a:xfrm>
              <a:off x="6439301" y="3804898"/>
              <a:ext cx="1225487" cy="3231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39301" y="3804898"/>
              <a:ext cx="756000" cy="32316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498081" y="5335977"/>
            <a:ext cx="1032582" cy="539314"/>
            <a:chOff x="6439301" y="5461102"/>
            <a:chExt cx="1225487" cy="323165"/>
          </a:xfrm>
          <a:effectLst/>
        </p:grpSpPr>
        <p:sp>
          <p:nvSpPr>
            <p:cNvPr id="18" name="Rectangle 17"/>
            <p:cNvSpPr/>
            <p:nvPr/>
          </p:nvSpPr>
          <p:spPr>
            <a:xfrm>
              <a:off x="6439301" y="5461102"/>
              <a:ext cx="1225487" cy="3231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439301" y="5461102"/>
              <a:ext cx="648000" cy="32316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727963" y="2380403"/>
            <a:ext cx="1908000" cy="311111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shade val="30000"/>
                  <a:satMod val="115000"/>
                </a:schemeClr>
              </a:gs>
              <a:gs pos="3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216000" rtlCol="0" anchor="b"/>
          <a:lstStyle/>
          <a:p>
            <a:pPr lvl="0" algn="ctr"/>
            <a:r>
              <a:rPr lang="en-IN" sz="2000" dirty="0">
                <a:solidFill>
                  <a:schemeClr val="bg1"/>
                </a:solidFill>
              </a:rPr>
              <a:t>Cross-border complexity, multi-currency dynamics, regulatory divergence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930938" y="2380403"/>
            <a:ext cx="1908000" cy="311111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shade val="30000"/>
                  <a:satMod val="115000"/>
                </a:schemeClr>
              </a:gs>
              <a:gs pos="3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216000" rtlCol="0" anchor="b"/>
          <a:lstStyle/>
          <a:p>
            <a:pPr lvl="0" algn="ctr"/>
            <a:r>
              <a:rPr lang="en-US" sz="2000" dirty="0">
                <a:solidFill>
                  <a:schemeClr val="bg1"/>
                </a:solidFill>
              </a:rPr>
              <a:t>Lack of unified processes across geographies, lines of business, and product silos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96153" y="2380403"/>
            <a:ext cx="1908000" cy="311111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shade val="30000"/>
                  <a:satMod val="115000"/>
                </a:schemeClr>
              </a:gs>
              <a:gs pos="3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216000" rtlCol="0" anchor="b"/>
          <a:lstStyle/>
          <a:p>
            <a:pPr lvl="0" algn="ctr"/>
            <a:r>
              <a:rPr lang="en-IN" sz="2000" dirty="0">
                <a:solidFill>
                  <a:schemeClr val="bg1"/>
                </a:solidFill>
              </a:rPr>
              <a:t>Multinationals expect fast, tailored, and transparent offers—everywhere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5643" y="2141963"/>
            <a:ext cx="2088682" cy="3732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IN" sz="2000" b="1" cap="all" dirty="0">
                <a:solidFill>
                  <a:schemeClr val="tx1">
                    <a:lumMod val="50000"/>
                  </a:schemeClr>
                </a:solidFill>
              </a:rPr>
              <a:t>Fragmentation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818078" y="2141963"/>
            <a:ext cx="2088682" cy="3732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IN" sz="2000" b="1" cap="all" dirty="0">
                <a:solidFill>
                  <a:schemeClr val="tx1">
                    <a:lumMod val="50000"/>
                  </a:schemeClr>
                </a:solidFill>
              </a:rPr>
              <a:t>Silos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05812" y="2141963"/>
            <a:ext cx="2088682" cy="3732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IN" sz="2000" b="1" cap="all" dirty="0">
                <a:solidFill>
                  <a:schemeClr val="tx1">
                    <a:lumMod val="50000"/>
                  </a:schemeClr>
                </a:solidFill>
              </a:rPr>
              <a:t>Client Demand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1381487" y="2748070"/>
            <a:ext cx="659185" cy="65610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biLevel thresh="25000"/>
          </a:blip>
          <a:stretch>
            <a:fillRect/>
          </a:stretch>
        </p:blipFill>
        <p:spPr>
          <a:xfrm>
            <a:off x="5770032" y="2698033"/>
            <a:ext cx="574062" cy="712863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12723" y="5568445"/>
            <a:ext cx="6474764" cy="11830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Rectangle 30"/>
          <p:cNvSpPr/>
          <p:nvPr/>
        </p:nvSpPr>
        <p:spPr>
          <a:xfrm>
            <a:off x="529389" y="5730912"/>
            <a:ext cx="6641432" cy="14437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Isosceles Triangle 31"/>
          <p:cNvSpPr/>
          <p:nvPr/>
        </p:nvSpPr>
        <p:spPr>
          <a:xfrm>
            <a:off x="346757" y="1078173"/>
            <a:ext cx="7031324" cy="984884"/>
          </a:xfrm>
          <a:prstGeom prst="triangl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Isosceles Triangle 32"/>
          <p:cNvSpPr/>
          <p:nvPr/>
        </p:nvSpPr>
        <p:spPr>
          <a:xfrm>
            <a:off x="1487102" y="1230154"/>
            <a:ext cx="4726005" cy="68735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2656" y="1311511"/>
            <a:ext cx="556208" cy="555827"/>
          </a:xfrm>
          <a:prstGeom prst="rect">
            <a:avLst/>
          </a:prstGeom>
        </p:spPr>
      </p:pic>
      <p:pic>
        <p:nvPicPr>
          <p:cNvPr id="20" name="Graphic 19" descr="Earth globe: Africa and Europe with solid fill">
            <a:extLst>
              <a:ext uri="{FF2B5EF4-FFF2-40B4-BE49-F238E27FC236}">
                <a16:creationId xmlns:a16="http://schemas.microsoft.com/office/drawing/2014/main" id="{36A2B881-5382-2BDD-C581-4097EBA10F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517884" y="2657061"/>
            <a:ext cx="753835" cy="75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62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134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758" y="268874"/>
            <a:ext cx="11646568" cy="94391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</a:t>
            </a:r>
            <a:r>
              <a:rPr lang="en-IN" dirty="0">
                <a:solidFill>
                  <a:schemeClr val="bg1"/>
                </a:solidFill>
              </a:rPr>
              <a:t>hat is holding them back…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768A-9C18-4214-81A6-B5F27795B2CA}" type="slidenum">
              <a:rPr lang="en-IN" smtClean="0"/>
              <a:pPr/>
              <a:t>4</a:t>
            </a:fld>
            <a:endParaRPr lang="en-IN"/>
          </a:p>
        </p:txBody>
      </p:sp>
      <p:sp>
        <p:nvSpPr>
          <p:cNvPr id="6" name="Rectangle 5"/>
          <p:cNvSpPr/>
          <p:nvPr/>
        </p:nvSpPr>
        <p:spPr>
          <a:xfrm>
            <a:off x="587142" y="1189270"/>
            <a:ext cx="394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cap="all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Challenge</a:t>
            </a:r>
          </a:p>
        </p:txBody>
      </p:sp>
      <p:sp>
        <p:nvSpPr>
          <p:cNvPr id="8" name="Rectangle 7"/>
          <p:cNvSpPr/>
          <p:nvPr/>
        </p:nvSpPr>
        <p:spPr>
          <a:xfrm>
            <a:off x="7199698" y="1189270"/>
            <a:ext cx="394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cap="all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Business Impact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9786" y="2155773"/>
            <a:ext cx="4302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chemeClr val="bg1"/>
                </a:solidFill>
              </a:rPr>
              <a:t>Siloed systems/ Manual processes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9786" y="3221482"/>
            <a:ext cx="4302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chemeClr val="bg1"/>
                </a:solidFill>
              </a:rPr>
              <a:t>Disjointed pricing mechanisms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9786" y="4287191"/>
            <a:ext cx="4302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chemeClr val="bg1"/>
                </a:solidFill>
              </a:rPr>
              <a:t>Legacy approvals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9786" y="5352901"/>
            <a:ext cx="4302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chemeClr val="bg1"/>
                </a:solidFill>
              </a:rPr>
              <a:t>Compliance fragmentation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99698" y="1971107"/>
            <a:ext cx="4302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chemeClr val="bg1"/>
                </a:solidFill>
              </a:rPr>
              <a:t>Fragmented client propositions,</a:t>
            </a:r>
          </a:p>
          <a:p>
            <a:r>
              <a:rPr lang="en-IN" sz="2400" dirty="0">
                <a:solidFill>
                  <a:schemeClr val="bg1"/>
                </a:solidFill>
              </a:rPr>
              <a:t>slow cycles, errors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99698" y="3036816"/>
            <a:ext cx="4302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Revenue leakage, inconsistent offers, lack of traceability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99698" y="4102525"/>
            <a:ext cx="4302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Bottlenecks, delays, higher operational risk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99698" y="5168235"/>
            <a:ext cx="4302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chemeClr val="bg1"/>
                </a:solidFill>
              </a:rPr>
              <a:t>Unchecked benefits, policy inconsistencies</a:t>
            </a:r>
          </a:p>
        </p:txBody>
      </p:sp>
      <p:sp>
        <p:nvSpPr>
          <p:cNvPr id="20" name="Oval 19"/>
          <p:cNvSpPr/>
          <p:nvPr/>
        </p:nvSpPr>
        <p:spPr>
          <a:xfrm>
            <a:off x="587142" y="2084768"/>
            <a:ext cx="619225" cy="6192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</a:t>
            </a:r>
            <a:endParaRPr lang="en-IN" sz="2400" b="1" dirty="0"/>
          </a:p>
        </p:txBody>
      </p:sp>
      <p:sp>
        <p:nvSpPr>
          <p:cNvPr id="21" name="Oval 20"/>
          <p:cNvSpPr/>
          <p:nvPr/>
        </p:nvSpPr>
        <p:spPr>
          <a:xfrm>
            <a:off x="587142" y="3142701"/>
            <a:ext cx="619225" cy="6192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</a:t>
            </a:r>
            <a:endParaRPr lang="en-IN" sz="2400" b="1" dirty="0"/>
          </a:p>
        </p:txBody>
      </p:sp>
      <p:sp>
        <p:nvSpPr>
          <p:cNvPr id="22" name="Oval 21"/>
          <p:cNvSpPr/>
          <p:nvPr/>
        </p:nvSpPr>
        <p:spPr>
          <a:xfrm>
            <a:off x="587142" y="4221328"/>
            <a:ext cx="619225" cy="6192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en-IN" sz="2400" b="1" dirty="0"/>
          </a:p>
        </p:txBody>
      </p:sp>
      <p:sp>
        <p:nvSpPr>
          <p:cNvPr id="23" name="Oval 22"/>
          <p:cNvSpPr/>
          <p:nvPr/>
        </p:nvSpPr>
        <p:spPr>
          <a:xfrm>
            <a:off x="587142" y="5299955"/>
            <a:ext cx="619225" cy="6192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  <a:endParaRPr lang="en-IN" sz="2400" b="1" dirty="0"/>
          </a:p>
        </p:txBody>
      </p:sp>
      <p:sp>
        <p:nvSpPr>
          <p:cNvPr id="24" name="Right Arrow 23"/>
          <p:cNvSpPr/>
          <p:nvPr/>
        </p:nvSpPr>
        <p:spPr>
          <a:xfrm>
            <a:off x="4831882" y="2027937"/>
            <a:ext cx="2018097" cy="732886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Right Arrow 24"/>
          <p:cNvSpPr/>
          <p:nvPr/>
        </p:nvSpPr>
        <p:spPr>
          <a:xfrm>
            <a:off x="3801979" y="3096217"/>
            <a:ext cx="3048000" cy="732886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Right Arrow 25"/>
          <p:cNvSpPr/>
          <p:nvPr/>
        </p:nvSpPr>
        <p:spPr>
          <a:xfrm>
            <a:off x="2813788" y="4164497"/>
            <a:ext cx="4036192" cy="732886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Right Arrow 26"/>
          <p:cNvSpPr/>
          <p:nvPr/>
        </p:nvSpPr>
        <p:spPr>
          <a:xfrm>
            <a:off x="3205212" y="5232777"/>
            <a:ext cx="3644767" cy="732886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5100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0" y="1029903"/>
            <a:ext cx="12192000" cy="5043638"/>
          </a:xfrm>
          <a:prstGeom prst="rect">
            <a:avLst/>
          </a:prstGeom>
          <a:gradFill flip="none" rotWithShape="1">
            <a:gsLst>
              <a:gs pos="0">
                <a:srgbClr val="6F3581">
                  <a:shade val="30000"/>
                  <a:satMod val="115000"/>
                </a:srgbClr>
              </a:gs>
              <a:gs pos="50000">
                <a:srgbClr val="6F3581">
                  <a:shade val="67500"/>
                  <a:satMod val="115000"/>
                </a:srgbClr>
              </a:gs>
              <a:gs pos="100000">
                <a:srgbClr val="6F3581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758" y="268874"/>
            <a:ext cx="11646568" cy="943910"/>
          </a:xfrm>
        </p:spPr>
        <p:txBody>
          <a:bodyPr/>
          <a:lstStyle/>
          <a:p>
            <a:r>
              <a:rPr lang="en-US" dirty="0"/>
              <a:t>The Imperative: Intelligent, Unified Deals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768A-9C18-4214-81A6-B5F27795B2CA}" type="slidenum">
              <a:rPr lang="en-IN" smtClean="0"/>
              <a:pPr/>
              <a:t>5</a:t>
            </a:fld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999854" y="1296868"/>
            <a:ext cx="394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cap="all" dirty="0">
                <a:solidFill>
                  <a:schemeClr val="bg1"/>
                </a:solidFill>
              </a:rPr>
              <a:t>Precision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9854" y="1828278"/>
            <a:ext cx="6286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Every term, rate, and risk metric must be contextual and accurate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9854" y="2387471"/>
            <a:ext cx="394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cap="all" dirty="0">
                <a:solidFill>
                  <a:schemeClr val="bg1"/>
                </a:solidFill>
              </a:rPr>
              <a:t>Speed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9854" y="2919255"/>
            <a:ext cx="6203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Time-to-offer is a new source of competitive advantage</a:t>
            </a:r>
          </a:p>
        </p:txBody>
      </p:sp>
      <p:sp>
        <p:nvSpPr>
          <p:cNvPr id="9" name="Rectangle 8"/>
          <p:cNvSpPr/>
          <p:nvPr/>
        </p:nvSpPr>
        <p:spPr>
          <a:xfrm>
            <a:off x="999854" y="3403625"/>
            <a:ext cx="394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cap="all" dirty="0">
                <a:solidFill>
                  <a:schemeClr val="bg1"/>
                </a:solidFill>
              </a:rPr>
              <a:t>Intelligence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854" y="3926770"/>
            <a:ext cx="6203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N" dirty="0">
                <a:solidFill>
                  <a:schemeClr val="bg1"/>
                </a:solidFill>
              </a:rPr>
              <a:t>Decisions powered by real-time data across products, borders, and teams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99854" y="4658965"/>
            <a:ext cx="308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cap="all" dirty="0">
                <a:solidFill>
                  <a:schemeClr val="bg1"/>
                </a:solidFill>
              </a:rPr>
              <a:t>Governance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9854" y="5194633"/>
            <a:ext cx="6286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Embedded controls ensure transparency, compliance, and accountability at every step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662041" y="1296868"/>
            <a:ext cx="4529959" cy="44453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7820499" y="1243623"/>
            <a:ext cx="4243164" cy="17865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3200" b="1" cap="all" dirty="0">
                <a:solidFill>
                  <a:schemeClr val="accent2">
                    <a:lumMod val="75000"/>
                  </a:schemeClr>
                </a:solidFill>
              </a:rPr>
              <a:t>Why Leaders Are Transforming Deal Management</a:t>
            </a:r>
            <a:endParaRPr lang="en-IN" sz="3200" cap="al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92662" y="3006028"/>
            <a:ext cx="384238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N" b="1" dirty="0">
                <a:solidFill>
                  <a:schemeClr val="tx1">
                    <a:lumMod val="50000"/>
                  </a:schemeClr>
                </a:solidFill>
              </a:rPr>
              <a:t>Edge through precision</a:t>
            </a:r>
            <a:r>
              <a:rPr lang="en-IN" dirty="0">
                <a:solidFill>
                  <a:schemeClr val="tx1">
                    <a:lumMod val="50000"/>
                  </a:schemeClr>
                </a:solidFill>
              </a:rPr>
              <a:t>: Speed, context, and control drive growth</a:t>
            </a:r>
          </a:p>
          <a:p>
            <a:pPr lvl="0"/>
            <a:endParaRPr lang="en-IN" dirty="0">
              <a:solidFill>
                <a:schemeClr val="tx1">
                  <a:lumMod val="50000"/>
                </a:schemeClr>
              </a:solidFill>
            </a:endParaRPr>
          </a:p>
          <a:p>
            <a:pPr lvl="0"/>
            <a:r>
              <a:rPr lang="en-IN" b="1" dirty="0">
                <a:solidFill>
                  <a:schemeClr val="tx1">
                    <a:lumMod val="50000"/>
                  </a:schemeClr>
                </a:solidFill>
              </a:rPr>
              <a:t>True customer centricity</a:t>
            </a:r>
            <a:r>
              <a:rPr lang="en-IN" dirty="0">
                <a:solidFill>
                  <a:schemeClr val="tx1">
                    <a:lumMod val="50000"/>
                  </a:schemeClr>
                </a:solidFill>
              </a:rPr>
              <a:t>: Engage holistically, not transactionally</a:t>
            </a:r>
          </a:p>
          <a:p>
            <a:pPr lvl="0"/>
            <a:endParaRPr lang="en-IN" dirty="0">
              <a:solidFill>
                <a:schemeClr val="tx1">
                  <a:lumMod val="50000"/>
                </a:schemeClr>
              </a:solidFill>
            </a:endParaRPr>
          </a:p>
          <a:p>
            <a:pPr lvl="0"/>
            <a:r>
              <a:rPr lang="en-IN" b="1" dirty="0">
                <a:solidFill>
                  <a:schemeClr val="tx1">
                    <a:lumMod val="50000"/>
                  </a:schemeClr>
                </a:solidFill>
              </a:rPr>
              <a:t>Global orchestration</a:t>
            </a:r>
            <a:r>
              <a:rPr lang="en-IN" dirty="0">
                <a:solidFill>
                  <a:schemeClr val="tx1">
                    <a:lumMod val="50000"/>
                  </a:schemeClr>
                </a:solidFill>
              </a:rPr>
              <a:t>: Margin protection + compliance = sustainable scale</a:t>
            </a:r>
          </a:p>
          <a:p>
            <a:endParaRPr lang="en-IN" dirty="0">
              <a:solidFill>
                <a:schemeClr val="tx1">
                  <a:lumMod val="50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770160" y="3734002"/>
            <a:ext cx="4243164" cy="857524"/>
            <a:chOff x="7415048" y="3462193"/>
            <a:chExt cx="4598276" cy="857524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415048" y="3462193"/>
              <a:ext cx="45982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415048" y="4319717"/>
              <a:ext cx="45982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288759" y="1477794"/>
            <a:ext cx="602976" cy="60268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391676" y="3582957"/>
            <a:ext cx="416227" cy="65885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304280" y="4827809"/>
            <a:ext cx="570785" cy="628694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3313" y="3103921"/>
            <a:ext cx="482766" cy="483991"/>
          </a:xfrm>
          <a:prstGeom prst="rect">
            <a:avLst/>
          </a:prstGeom>
        </p:spPr>
      </p:pic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838027"/>
              </p:ext>
            </p:extLst>
          </p:nvPr>
        </p:nvGraphicFramePr>
        <p:xfrm>
          <a:off x="7819381" y="3938874"/>
          <a:ext cx="469989" cy="472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6" imgW="1748309" imgH="1756520" progId="CorelDraw.Graphic.17">
                  <p:embed/>
                </p:oleObj>
              </mc:Choice>
              <mc:Fallback>
                <p:oleObj name="CorelDRAW" r:id="rId6" imgW="1748309" imgH="1756520" progId="CorelDraw.Graphic.17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19381" y="3938874"/>
                        <a:ext cx="469989" cy="4721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" name="Picture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19381" y="4726751"/>
            <a:ext cx="466697" cy="467882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9">
            <a:lum bright="70000" contrast="-70000"/>
          </a:blip>
          <a:stretch>
            <a:fillRect/>
          </a:stretch>
        </p:blipFill>
        <p:spPr>
          <a:xfrm>
            <a:off x="299181" y="2556496"/>
            <a:ext cx="575884" cy="61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95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27" grpId="0" animBg="1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19" b="13672"/>
          <a:stretch/>
        </p:blipFill>
        <p:spPr>
          <a:xfrm>
            <a:off x="1" y="1934678"/>
            <a:ext cx="12192590" cy="30030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Technology: The New Connective Tissue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768A-9C18-4214-81A6-B5F27795B2CA}" type="slidenum">
              <a:rPr lang="en-IN" smtClean="0"/>
              <a:pPr/>
              <a:t>6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5514475" y="1836019"/>
            <a:ext cx="4851132" cy="3185962"/>
          </a:xfrm>
          <a:prstGeom prst="chevron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1481489" y="1836019"/>
            <a:ext cx="4851132" cy="3185962"/>
          </a:xfrm>
          <a:prstGeom prst="chevro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" name="Notched Right Arrow 4"/>
          <p:cNvSpPr/>
          <p:nvPr/>
        </p:nvSpPr>
        <p:spPr>
          <a:xfrm>
            <a:off x="1191127" y="2490537"/>
            <a:ext cx="10520413" cy="1876926"/>
          </a:xfrm>
          <a:prstGeom prst="notchedRightArrow">
            <a:avLst/>
          </a:prstGeom>
          <a:gradFill flip="none" rotWithShape="1">
            <a:gsLst>
              <a:gs pos="0">
                <a:schemeClr val="accent2">
                  <a:lumMod val="50000"/>
                </a:schemeClr>
              </a:gs>
              <a:gs pos="100000">
                <a:srgbClr val="00B1B0"/>
              </a:gs>
            </a:gsLst>
            <a:lin ang="10800000" scaled="1"/>
            <a:tileRect/>
          </a:gradFill>
          <a:ln w="38100">
            <a:solidFill>
              <a:schemeClr val="bg1"/>
            </a:solidFill>
          </a:ln>
          <a:effectLst>
            <a:outerShdw blurRad="203200" dist="152400" dir="2700000" algn="tl" rotWithShape="0">
              <a:prstClr val="black">
                <a:alpha val="2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Deliver </a:t>
            </a:r>
            <a:r>
              <a:rPr lang="en-US" sz="2800" b="1" cap="all" dirty="0"/>
              <a:t>unified, responsive global deals</a:t>
            </a:r>
            <a:endParaRPr lang="en-IN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194786" y="2048570"/>
            <a:ext cx="18095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N" sz="1600" dirty="0">
                <a:solidFill>
                  <a:schemeClr val="bg1"/>
                </a:solidFill>
              </a:rPr>
              <a:t>Seamlessly link entities, products, and geographies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87139" y="2048570"/>
            <a:ext cx="2136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>
                <a:solidFill>
                  <a:schemeClr val="bg1"/>
                </a:solidFill>
              </a:rPr>
              <a:t>Orchestrate real-time data: customer, risk, market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94786" y="4040997"/>
            <a:ext cx="18095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>
                <a:solidFill>
                  <a:schemeClr val="bg1"/>
                </a:solidFill>
              </a:rPr>
              <a:t>Enable dynamic, data-driven proposals with precision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87139" y="4040997"/>
            <a:ext cx="2136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>
                <a:solidFill>
                  <a:schemeClr val="bg1"/>
                </a:solidFill>
              </a:rPr>
              <a:t>Comprehensive approval and governance framework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7647" y="2225220"/>
            <a:ext cx="718485" cy="39096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4445" y="2121830"/>
            <a:ext cx="552694" cy="51593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7647" y="4223266"/>
            <a:ext cx="725097" cy="38598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0290" y="4091466"/>
            <a:ext cx="554682" cy="5531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6160" y="3070606"/>
            <a:ext cx="768450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56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5" grpId="0" animBg="1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1340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The Ai-augmented Deal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768A-9C18-4214-81A6-B5F27795B2CA}" type="slidenum">
              <a:rPr lang="en-IN" smtClean="0"/>
              <a:pPr/>
              <a:t>7</a:t>
            </a:fld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365758" y="1134285"/>
            <a:ext cx="68724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IN" b="1" cap="all" dirty="0">
                <a:solidFill>
                  <a:srgbClr val="FFC000"/>
                </a:solidFill>
              </a:rPr>
              <a:t>Informed Decisioning: </a:t>
            </a:r>
            <a:r>
              <a:rPr lang="en-IN" dirty="0">
                <a:solidFill>
                  <a:schemeClr val="tx2">
                    <a:lumMod val="20000"/>
                    <a:lumOff val="80000"/>
                  </a:schemeClr>
                </a:solidFill>
              </a:rPr>
              <a:t>Advanced recommendations based on AI models</a:t>
            </a:r>
          </a:p>
          <a:p>
            <a:pPr marL="342900" lvl="0" indent="-342900">
              <a:buFont typeface="+mj-lt"/>
              <a:buAutoNum type="arabicPeriod"/>
            </a:pPr>
            <a:endParaRPr lang="en-IN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IN" b="1" cap="all" dirty="0">
                <a:solidFill>
                  <a:srgbClr val="FFC000"/>
                </a:solidFill>
              </a:rPr>
              <a:t>Dynamic Pricing</a:t>
            </a:r>
            <a:r>
              <a:rPr lang="en-IN" cap="all" dirty="0">
                <a:solidFill>
                  <a:srgbClr val="FFC000"/>
                </a:solidFill>
              </a:rPr>
              <a:t>: </a:t>
            </a:r>
            <a: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</a:rPr>
              <a:t>Offer optimal pricing guided by pricing rules, customer profiles, market intelligence, and profitability thresholds</a:t>
            </a:r>
          </a:p>
          <a:p>
            <a:pPr marL="342900" lvl="0" indent="-342900">
              <a:buFont typeface="+mj-lt"/>
              <a:buAutoNum type="arabicPeriod"/>
            </a:pPr>
            <a:endParaRPr lang="en-IN" b="1" cap="all" dirty="0">
              <a:solidFill>
                <a:srgbClr val="FFC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IN" b="1" cap="all" dirty="0">
                <a:solidFill>
                  <a:srgbClr val="FFC000"/>
                </a:solidFill>
              </a:rPr>
              <a:t>Real-time Simulation</a:t>
            </a:r>
            <a:r>
              <a:rPr lang="en-IN" cap="all" dirty="0">
                <a:solidFill>
                  <a:srgbClr val="FFC000"/>
                </a:solidFill>
              </a:rPr>
              <a:t>: </a:t>
            </a:r>
            <a:r>
              <a:rPr lang="en-IN" dirty="0">
                <a:solidFill>
                  <a:schemeClr val="tx2">
                    <a:lumMod val="20000"/>
                    <a:lumOff val="80000"/>
                  </a:schemeClr>
                </a:solidFill>
              </a:rPr>
              <a:t>Model complex, multi-product deals instantly for revenue and profitability</a:t>
            </a:r>
          </a:p>
          <a:p>
            <a:pPr marL="342900" lvl="0" indent="-342900">
              <a:buFont typeface="+mj-lt"/>
              <a:buAutoNum type="arabicPeriod"/>
            </a:pPr>
            <a:endParaRPr lang="en-IN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IN" b="1" cap="all" dirty="0">
                <a:solidFill>
                  <a:srgbClr val="FFC000"/>
                </a:solidFill>
              </a:rPr>
              <a:t>Automated Compliance</a:t>
            </a:r>
            <a:r>
              <a:rPr lang="en-IN" cap="all" dirty="0">
                <a:solidFill>
                  <a:srgbClr val="FFC000"/>
                </a:solidFill>
              </a:rPr>
              <a:t>: </a:t>
            </a:r>
            <a:r>
              <a:rPr lang="en-IN" dirty="0">
                <a:solidFill>
                  <a:schemeClr val="tx2">
                    <a:lumMod val="20000"/>
                    <a:lumOff val="80000"/>
                  </a:schemeClr>
                </a:solidFill>
              </a:rPr>
              <a:t>Apply jurisdiction-specific norms and rules instantly</a:t>
            </a:r>
          </a:p>
          <a:p>
            <a:pPr marL="342900" lvl="0" indent="-342900">
              <a:buFont typeface="+mj-lt"/>
              <a:buAutoNum type="arabicPeriod"/>
            </a:pPr>
            <a:endParaRPr lang="en-IN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IN" b="1" cap="all" dirty="0">
                <a:solidFill>
                  <a:srgbClr val="FFC000"/>
                </a:solidFill>
              </a:rPr>
              <a:t>Smart Workflows</a:t>
            </a:r>
            <a:r>
              <a:rPr lang="en-IN" cap="all" dirty="0">
                <a:solidFill>
                  <a:srgbClr val="FFC000"/>
                </a:solidFill>
              </a:rPr>
              <a:t>: </a:t>
            </a:r>
            <a:r>
              <a:rPr lang="en-IN" dirty="0">
                <a:solidFill>
                  <a:schemeClr val="tx2">
                    <a:lumMod val="20000"/>
                    <a:lumOff val="80000"/>
                  </a:schemeClr>
                </a:solidFill>
              </a:rPr>
              <a:t>Route for approvals and exceptions with minimal friction</a:t>
            </a:r>
          </a:p>
          <a:p>
            <a:pPr marL="342900" lvl="0" indent="-342900">
              <a:buFont typeface="+mj-lt"/>
              <a:buAutoNum type="arabicPeriod"/>
            </a:pPr>
            <a:endParaRPr lang="en-IN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IN" b="1" cap="all" dirty="0">
                <a:solidFill>
                  <a:srgbClr val="FFC000"/>
                </a:solidFill>
              </a:rPr>
              <a:t>Proactive Tracking: </a:t>
            </a:r>
            <a:r>
              <a:rPr lang="en-IN" dirty="0">
                <a:solidFill>
                  <a:schemeClr val="tx2">
                    <a:lumMod val="20000"/>
                    <a:lumOff val="80000"/>
                  </a:schemeClr>
                </a:solidFill>
              </a:rPr>
              <a:t>Track commitments and performance of deals to prevent revenue leakage</a:t>
            </a:r>
          </a:p>
          <a:p>
            <a:pPr marL="342900" indent="-342900">
              <a:buFont typeface="+mj-lt"/>
              <a:buAutoNum type="arabicPeriod"/>
            </a:pPr>
            <a:endParaRPr lang="en-IN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604985" y="1212784"/>
            <a:ext cx="3587015" cy="3946357"/>
          </a:xfrm>
          <a:prstGeom prst="rect">
            <a:avLst/>
          </a:prstGeom>
          <a:solidFill>
            <a:srgbClr val="6F3581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8E96A8-70D2-76B9-AFD7-F584840A81E5}"/>
              </a:ext>
            </a:extLst>
          </p:cNvPr>
          <p:cNvSpPr txBox="1"/>
          <p:nvPr/>
        </p:nvSpPr>
        <p:spPr>
          <a:xfrm>
            <a:off x="8807919" y="1314852"/>
            <a:ext cx="290362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FFC000"/>
                </a:solidFill>
              </a:rPr>
              <a:t>BUILT-IN GOVERNANCE AND RISK CONTROL</a:t>
            </a:r>
            <a:r>
              <a:rPr lang="en-IN" dirty="0">
                <a:solidFill>
                  <a:srgbClr val="FFC000"/>
                </a:solidFill>
              </a:rPr>
              <a:t>  </a:t>
            </a:r>
            <a:r>
              <a:rPr lang="en-IN" dirty="0">
                <a:solidFill>
                  <a:schemeClr val="bg1"/>
                </a:solidFill>
              </a:rPr>
              <a:t> </a:t>
            </a:r>
          </a:p>
          <a:p>
            <a:pPr lvl="0"/>
            <a:endParaRPr lang="en-IN" b="1" dirty="0">
              <a:solidFill>
                <a:schemeClr val="bg1"/>
              </a:solidFill>
            </a:endParaRPr>
          </a:p>
          <a:p>
            <a:pPr lvl="0"/>
            <a:r>
              <a:rPr lang="en-IN" b="1" cap="all" dirty="0">
                <a:solidFill>
                  <a:schemeClr val="bg1"/>
                </a:solidFill>
              </a:rPr>
              <a:t>Full auditability</a:t>
            </a:r>
            <a:r>
              <a:rPr lang="en-IN" cap="all" dirty="0">
                <a:solidFill>
                  <a:schemeClr val="bg1"/>
                </a:solidFill>
              </a:rPr>
              <a:t>: </a:t>
            </a:r>
            <a:r>
              <a:rPr lang="en-IN" dirty="0">
                <a:solidFill>
                  <a:schemeClr val="bg1"/>
                </a:solidFill>
              </a:rPr>
              <a:t>Transparent approvals, decisions, and escalations</a:t>
            </a:r>
          </a:p>
          <a:p>
            <a:pPr lvl="0"/>
            <a:endParaRPr lang="en-IN" dirty="0">
              <a:solidFill>
                <a:schemeClr val="bg1"/>
              </a:solidFill>
            </a:endParaRPr>
          </a:p>
          <a:p>
            <a:pPr lvl="0"/>
            <a:r>
              <a:rPr lang="en-IN" b="1" cap="all" dirty="0">
                <a:solidFill>
                  <a:schemeClr val="bg1"/>
                </a:solidFill>
              </a:rPr>
              <a:t>Rule-based workflows</a:t>
            </a:r>
            <a:r>
              <a:rPr lang="en-IN" cap="all" dirty="0">
                <a:solidFill>
                  <a:schemeClr val="bg1"/>
                </a:solidFill>
              </a:rPr>
              <a:t>: </a:t>
            </a:r>
            <a:r>
              <a:rPr lang="en-IN" dirty="0">
                <a:solidFill>
                  <a:schemeClr val="bg1"/>
                </a:solidFill>
              </a:rPr>
              <a:t>No delays—just intelligent, compliant flow</a:t>
            </a:r>
          </a:p>
          <a:p>
            <a:pPr lvl="0"/>
            <a:endParaRPr lang="en-IN" dirty="0">
              <a:solidFill>
                <a:schemeClr val="bg1"/>
              </a:solidFill>
            </a:endParaRPr>
          </a:p>
          <a:p>
            <a:pPr lvl="0"/>
            <a:r>
              <a:rPr lang="en-IN" b="1" cap="all" dirty="0">
                <a:solidFill>
                  <a:schemeClr val="bg1"/>
                </a:solidFill>
              </a:rPr>
              <a:t>Policy alignment</a:t>
            </a:r>
            <a:r>
              <a:rPr lang="en-IN" cap="all" dirty="0">
                <a:solidFill>
                  <a:schemeClr val="bg1"/>
                </a:solidFill>
              </a:rPr>
              <a:t>: </a:t>
            </a:r>
            <a:r>
              <a:rPr lang="en-IN" dirty="0">
                <a:solidFill>
                  <a:schemeClr val="bg1"/>
                </a:solidFill>
              </a:rPr>
              <a:t>Global consistency with local agility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8807919" y="3128210"/>
            <a:ext cx="3127407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807919" y="4263991"/>
            <a:ext cx="3127407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14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Let’s Look at a Use Case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768A-9C18-4214-81A6-B5F27795B2CA}" type="slidenum">
              <a:rPr lang="en-IN" smtClean="0"/>
              <a:pPr/>
              <a:t>8</a:t>
            </a:fld>
            <a:endParaRPr lang="en-IN"/>
          </a:p>
        </p:txBody>
      </p:sp>
      <p:grpSp>
        <p:nvGrpSpPr>
          <p:cNvPr id="29" name="Group 28"/>
          <p:cNvGrpSpPr/>
          <p:nvPr/>
        </p:nvGrpSpPr>
        <p:grpSpPr>
          <a:xfrm>
            <a:off x="2794766" y="1462788"/>
            <a:ext cx="2053876" cy="3985230"/>
            <a:chOff x="2794766" y="1462788"/>
            <a:chExt cx="2053876" cy="3985230"/>
          </a:xfrm>
        </p:grpSpPr>
        <p:pic>
          <p:nvPicPr>
            <p:cNvPr id="10" name="Content Placeholder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4766" y="1462788"/>
              <a:ext cx="2053876" cy="2633905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>
            <a:xfrm>
              <a:off x="2794766" y="4093988"/>
              <a:ext cx="2053876" cy="1354030"/>
            </a:xfrm>
            <a:prstGeom prst="rect">
              <a:avLst/>
            </a:prstGeom>
            <a:solidFill>
              <a:srgbClr val="090B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US" sz="1600" dirty="0"/>
                <a:t>The sales officer automatically converts the RFP issued by the corporate into a deal structure using AI</a:t>
              </a:r>
              <a:endParaRPr lang="en-IN" sz="16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072428" y="1466184"/>
            <a:ext cx="2053878" cy="3981834"/>
            <a:chOff x="5072428" y="1466184"/>
            <a:chExt cx="2053878" cy="3981834"/>
          </a:xfrm>
        </p:grpSpPr>
        <p:pic>
          <p:nvPicPr>
            <p:cNvPr id="11" name="Content Placeholder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2430" y="1466184"/>
              <a:ext cx="2053876" cy="2633905"/>
            </a:xfrm>
            <a:prstGeom prst="rect">
              <a:avLst/>
            </a:prstGeom>
          </p:spPr>
        </p:pic>
        <p:sp>
          <p:nvSpPr>
            <p:cNvPr id="17" name="Rectangle 16"/>
            <p:cNvSpPr/>
            <p:nvPr/>
          </p:nvSpPr>
          <p:spPr>
            <a:xfrm>
              <a:off x="5072428" y="4103486"/>
              <a:ext cx="2053876" cy="1344532"/>
            </a:xfrm>
            <a:prstGeom prst="rect">
              <a:avLst/>
            </a:prstGeom>
            <a:solidFill>
              <a:srgbClr val="202F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IN" sz="1600" dirty="0"/>
                <a:t>Dynamic pricing tailors each proposition to balance local and group-level priorities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657664" y="1466184"/>
            <a:ext cx="2053876" cy="3981834"/>
            <a:chOff x="9657664" y="1466184"/>
            <a:chExt cx="2053876" cy="3981834"/>
          </a:xfrm>
        </p:grpSpPr>
        <p:pic>
          <p:nvPicPr>
            <p:cNvPr id="13" name="Content Placeholder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57664" y="1466184"/>
              <a:ext cx="2053876" cy="2633905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9657664" y="4103486"/>
              <a:ext cx="2053876" cy="1344532"/>
            </a:xfrm>
            <a:prstGeom prst="rect">
              <a:avLst/>
            </a:prstGeom>
            <a:solidFill>
              <a:srgbClr val="090C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IN" sz="1600" dirty="0"/>
                <a:t>Compliance captured via automated audit trail across jurisdictions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7380000" y="1466184"/>
            <a:ext cx="2053878" cy="3981834"/>
            <a:chOff x="7380000" y="1466184"/>
            <a:chExt cx="2053878" cy="3981834"/>
          </a:xfrm>
        </p:grpSpPr>
        <p:pic>
          <p:nvPicPr>
            <p:cNvPr id="12" name="Content Placeholder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002" y="1466184"/>
              <a:ext cx="2053876" cy="2633905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7380000" y="4093988"/>
              <a:ext cx="2053876" cy="1354030"/>
            </a:xfrm>
            <a:prstGeom prst="rect">
              <a:avLst/>
            </a:prstGeom>
            <a:solidFill>
              <a:srgbClr val="2525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IN" sz="1600" dirty="0"/>
                <a:t>Automated workflows enable same-day proposal turnaround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87194" y="1462788"/>
            <a:ext cx="2055600" cy="3985230"/>
            <a:chOff x="487194" y="1462788"/>
            <a:chExt cx="2055600" cy="3985230"/>
          </a:xfrm>
        </p:grpSpPr>
        <p:sp>
          <p:nvSpPr>
            <p:cNvPr id="15" name="Rectangle 14"/>
            <p:cNvSpPr/>
            <p:nvPr/>
          </p:nvSpPr>
          <p:spPr>
            <a:xfrm>
              <a:off x="487194" y="4103486"/>
              <a:ext cx="2053876" cy="1344532"/>
            </a:xfrm>
            <a:prstGeom prst="rect">
              <a:avLst/>
            </a:prstGeom>
            <a:solidFill>
              <a:srgbClr val="3138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N" sz="1600" dirty="0"/>
                <a:t>A global corporate seeks Banking services across their ops in Germany, Dubai, and Singapore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194" y="1462788"/>
              <a:ext cx="2055600" cy="26429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025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1341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Future-ready Capabilities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768A-9C18-4214-81A6-B5F27795B2CA}" type="slidenum">
              <a:rPr lang="en-IN" smtClean="0"/>
              <a:pPr/>
              <a:t>9</a:t>
            </a:fld>
            <a:endParaRPr lang="en-IN"/>
          </a:p>
        </p:txBody>
      </p:sp>
      <p:sp>
        <p:nvSpPr>
          <p:cNvPr id="26" name="Rectangle 25"/>
          <p:cNvSpPr/>
          <p:nvPr/>
        </p:nvSpPr>
        <p:spPr>
          <a:xfrm>
            <a:off x="2613261" y="3247808"/>
            <a:ext cx="2800951" cy="420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b="1" cap="all" dirty="0">
                <a:solidFill>
                  <a:srgbClr val="00B1B0"/>
                </a:solidFill>
              </a:rPr>
              <a:t>Capability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613261" y="2829827"/>
            <a:ext cx="2800951" cy="420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b="1" cap="all" dirty="0">
                <a:solidFill>
                  <a:srgbClr val="B274C6"/>
                </a:solidFill>
              </a:rPr>
              <a:t>Strategic Value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385012" y="3249931"/>
            <a:ext cx="7344000" cy="0"/>
          </a:xfrm>
          <a:prstGeom prst="line">
            <a:avLst/>
          </a:prstGeom>
          <a:ln w="19050">
            <a:solidFill>
              <a:schemeClr val="bg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34548" y="3912360"/>
            <a:ext cx="1648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b="1" cap="all" dirty="0">
                <a:solidFill>
                  <a:srgbClr val="FFC000"/>
                </a:solidFill>
              </a:rPr>
              <a:t>End-to-end deal management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88505" y="3912360"/>
            <a:ext cx="1648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b="1" cap="all" dirty="0">
                <a:solidFill>
                  <a:srgbClr val="FFC000"/>
                </a:solidFill>
              </a:rPr>
              <a:t>AI assistants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611403" y="4574788"/>
            <a:ext cx="1648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b="1" cap="all" dirty="0">
                <a:solidFill>
                  <a:srgbClr val="FFC000"/>
                </a:solidFill>
              </a:rPr>
              <a:t>SEGMENT of ONE offerings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871269" y="4574788"/>
            <a:ext cx="1648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b="1" cap="all" dirty="0">
                <a:solidFill>
                  <a:srgbClr val="FFC000"/>
                </a:solidFill>
              </a:rPr>
              <a:t>Real-time dashboards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34548" y="2064283"/>
            <a:ext cx="1648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dirty="0">
                <a:solidFill>
                  <a:schemeClr val="bg1"/>
                </a:solidFill>
              </a:rPr>
              <a:t>Accuracy, speed, and auditability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127751" y="2064283"/>
            <a:ext cx="1969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dirty="0">
                <a:solidFill>
                  <a:schemeClr val="bg1"/>
                </a:solidFill>
              </a:rPr>
              <a:t>Guided decisions, smart recommendations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422161" y="1369155"/>
            <a:ext cx="2026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Higher win rates, stronger client alignment</a:t>
            </a:r>
            <a:endParaRPr lang="en-IN" sz="1400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789176" y="1369155"/>
            <a:ext cx="1893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Visibility and control across deal stages</a:t>
            </a: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40" y="1981879"/>
            <a:ext cx="712964" cy="897727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9572" y="3600372"/>
            <a:ext cx="689456" cy="692000"/>
          </a:xfrm>
          <a:prstGeom prst="rect">
            <a:avLst/>
          </a:prstGeom>
        </p:spPr>
      </p:pic>
      <p:sp>
        <p:nvSpPr>
          <p:cNvPr id="34" name="Right Arrow 33"/>
          <p:cNvSpPr/>
          <p:nvPr/>
        </p:nvSpPr>
        <p:spPr>
          <a:xfrm rot="16200000">
            <a:off x="4720510" y="2967056"/>
            <a:ext cx="2018097" cy="732886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  <a:alpha val="4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1" name="Right Arrow 40"/>
          <p:cNvSpPr/>
          <p:nvPr/>
        </p:nvSpPr>
        <p:spPr>
          <a:xfrm rot="16200000">
            <a:off x="1420779" y="2967056"/>
            <a:ext cx="2018097" cy="732886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  <a:alpha val="4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2" name="Right Arrow 51"/>
          <p:cNvSpPr/>
          <p:nvPr/>
        </p:nvSpPr>
        <p:spPr>
          <a:xfrm rot="16200000">
            <a:off x="628843" y="2889843"/>
            <a:ext cx="849610" cy="732886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  <a:alpha val="4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7" name="Right Arrow 56"/>
          <p:cNvSpPr/>
          <p:nvPr/>
        </p:nvSpPr>
        <p:spPr>
          <a:xfrm rot="16200000">
            <a:off x="6674607" y="2889843"/>
            <a:ext cx="849610" cy="732886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  <a:alpha val="4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8" name="Group 7"/>
          <p:cNvGrpSpPr/>
          <p:nvPr/>
        </p:nvGrpSpPr>
        <p:grpSpPr>
          <a:xfrm>
            <a:off x="7112737" y="2631319"/>
            <a:ext cx="0" cy="1237223"/>
            <a:chOff x="7112737" y="2631319"/>
            <a:chExt cx="0" cy="1237223"/>
          </a:xfrm>
        </p:grpSpPr>
        <p:cxnSp>
          <p:nvCxnSpPr>
            <p:cNvPr id="35" name="Straight Connector 34"/>
            <p:cNvCxnSpPr/>
            <p:nvPr/>
          </p:nvCxnSpPr>
          <p:spPr>
            <a:xfrm flipH="1" flipV="1">
              <a:off x="7112737" y="2631319"/>
              <a:ext cx="0" cy="618611"/>
            </a:xfrm>
            <a:prstGeom prst="line">
              <a:avLst/>
            </a:prstGeom>
            <a:ln w="57150">
              <a:solidFill>
                <a:srgbClr val="B274C6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7112737" y="3249931"/>
              <a:ext cx="0" cy="618611"/>
            </a:xfrm>
            <a:prstGeom prst="line">
              <a:avLst/>
            </a:prstGeom>
            <a:ln w="57150">
              <a:solidFill>
                <a:srgbClr val="00B1B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5735882" y="1975944"/>
            <a:ext cx="0" cy="2547973"/>
            <a:chOff x="5735882" y="1975944"/>
            <a:chExt cx="0" cy="2547973"/>
          </a:xfrm>
        </p:grpSpPr>
        <p:cxnSp>
          <p:nvCxnSpPr>
            <p:cNvPr id="36" name="Straight Connector 35"/>
            <p:cNvCxnSpPr/>
            <p:nvPr/>
          </p:nvCxnSpPr>
          <p:spPr>
            <a:xfrm flipH="1" flipV="1">
              <a:off x="5735882" y="1975944"/>
              <a:ext cx="0" cy="1273987"/>
            </a:xfrm>
            <a:prstGeom prst="line">
              <a:avLst/>
            </a:prstGeom>
            <a:ln w="57150">
              <a:solidFill>
                <a:srgbClr val="B274C6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5735882" y="3249930"/>
              <a:ext cx="0" cy="1273987"/>
            </a:xfrm>
            <a:prstGeom prst="line">
              <a:avLst/>
            </a:prstGeom>
            <a:ln w="57150">
              <a:solidFill>
                <a:srgbClr val="00B1B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1058780" y="2631319"/>
            <a:ext cx="0" cy="1237223"/>
            <a:chOff x="1058780" y="2631319"/>
            <a:chExt cx="0" cy="1237223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1058780" y="2631319"/>
              <a:ext cx="0" cy="618611"/>
            </a:xfrm>
            <a:prstGeom prst="line">
              <a:avLst/>
            </a:prstGeom>
            <a:ln w="57150">
              <a:solidFill>
                <a:srgbClr val="B274C6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058780" y="3249931"/>
              <a:ext cx="0" cy="618611"/>
            </a:xfrm>
            <a:prstGeom prst="line">
              <a:avLst/>
            </a:prstGeom>
            <a:ln w="57150">
              <a:solidFill>
                <a:srgbClr val="00B1B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2435635" y="1975944"/>
            <a:ext cx="0" cy="2547973"/>
            <a:chOff x="2435635" y="1975944"/>
            <a:chExt cx="0" cy="2547973"/>
          </a:xfrm>
        </p:grpSpPr>
        <p:cxnSp>
          <p:nvCxnSpPr>
            <p:cNvPr id="33" name="Straight Connector 32"/>
            <p:cNvCxnSpPr/>
            <p:nvPr/>
          </p:nvCxnSpPr>
          <p:spPr>
            <a:xfrm flipV="1">
              <a:off x="2435635" y="1975944"/>
              <a:ext cx="0" cy="1273987"/>
            </a:xfrm>
            <a:prstGeom prst="line">
              <a:avLst/>
            </a:prstGeom>
            <a:ln w="57150">
              <a:solidFill>
                <a:srgbClr val="B274C6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435635" y="3249930"/>
              <a:ext cx="0" cy="1273987"/>
            </a:xfrm>
            <a:prstGeom prst="line">
              <a:avLst/>
            </a:prstGeom>
            <a:ln w="57150">
              <a:solidFill>
                <a:srgbClr val="00B1B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2644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48" grpId="0"/>
      <p:bldP spid="49" grpId="0"/>
      <p:bldP spid="50" grpId="0"/>
      <p:bldP spid="51" grpId="0"/>
      <p:bldP spid="53" grpId="0"/>
      <p:bldP spid="54" grpId="0"/>
      <p:bldP spid="55" grpId="0"/>
      <p:bldP spid="56" grpId="0"/>
      <p:bldP spid="34" grpId="0" animBg="1"/>
      <p:bldP spid="41" grpId="0" animBg="1"/>
      <p:bldP spid="52" grpId="0" animBg="1"/>
      <p:bldP spid="5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7">
      <a:dk1>
        <a:srgbClr val="95519E"/>
      </a:dk1>
      <a:lt1>
        <a:srgbClr val="FFFFFF"/>
      </a:lt1>
      <a:dk2>
        <a:srgbClr val="642566"/>
      </a:dk2>
      <a:lt2>
        <a:srgbClr val="F2F2F2"/>
      </a:lt2>
      <a:accent1>
        <a:srgbClr val="6F3581"/>
      </a:accent1>
      <a:accent2>
        <a:srgbClr val="00B1B0"/>
      </a:accent2>
      <a:accent3>
        <a:srgbClr val="8857B2"/>
      </a:accent3>
      <a:accent4>
        <a:srgbClr val="333333"/>
      </a:accent4>
      <a:accent5>
        <a:srgbClr val="BFBFBF"/>
      </a:accent5>
      <a:accent6>
        <a:srgbClr val="7F7F7F"/>
      </a:accent6>
      <a:hlink>
        <a:srgbClr val="00B1B0"/>
      </a:hlink>
      <a:folHlink>
        <a:srgbClr val="F2F2F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des_9Jun25" id="{1A9077F9-770C-4AA1-9063-F8EEFD0B47CB}" vid="{8460E58E-F08D-4913-B02E-FFF6347138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?><Relationships xmlns="http://schemas.openxmlformats.org/package/2006/relationships"><Relationship Type="http://schemas.openxmlformats.org/officeDocument/2006/relationships/customXmlProps" Target="/customXml/itemProps1.xml" Id="rId1" /></Relationships>
</file>

<file path=customXml/_rels/item2.xml.rels>&#65279;<?xml version="1.0" encoding="utf-8"?><Relationships xmlns="http://schemas.openxmlformats.org/package/2006/relationships"><Relationship Type="http://schemas.openxmlformats.org/officeDocument/2006/relationships/customXmlProps" Target="/customXml/itemProps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.xml" Id="rId1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4FD67AF47E1449B85CDDE9F65C0E7F" ma:contentTypeVersion="9" ma:contentTypeDescription="Create a new document." ma:contentTypeScope="" ma:versionID="4deb5f905ac306bb0027102efd3412cd">
  <xsd:schema xmlns:xsd="http://www.w3.org/2001/XMLSchema" xmlns:xs="http://www.w3.org/2001/XMLSchema" xmlns:p="http://schemas.microsoft.com/office/2006/metadata/properties" xmlns:ns2="63ccfcee-5a6c-4dd3-9d31-e6193d4d25cc" xmlns:ns3="0196cc62-3110-4bcc-9eeb-ef53f8229851" targetNamespace="http://schemas.microsoft.com/office/2006/metadata/properties" ma:root="true" ma:fieldsID="d7f1975b18def972c3556d9dee68f26a" ns2:_="" ns3:_="">
    <xsd:import namespace="63ccfcee-5a6c-4dd3-9d31-e6193d4d25cc"/>
    <xsd:import namespace="0196cc62-3110-4bcc-9eeb-ef53f82298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ccfcee-5a6c-4dd3-9d31-e6193d4d25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96cc62-3110-4bcc-9eeb-ef53f822985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7CDC1C-29D5-47DB-B425-6331F6491F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F6DF43-1FDE-44AF-8D6E-6A9490E7C633}">
  <ds:schemaRefs>
    <ds:schemaRef ds:uri="http://schemas.microsoft.com/office/2006/documentManagement/types"/>
    <ds:schemaRef ds:uri="http://purl.org/dc/elements/1.1/"/>
    <ds:schemaRef ds:uri="http://purl.org/dc/terms/"/>
    <ds:schemaRef ds:uri="63ccfcee-5a6c-4dd3-9d31-e6193d4d25cc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0196cc62-3110-4bcc-9eeb-ef53f822985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772CF4F-8908-4CC0-84CD-24B39C8716FA}">
  <ds:schemaRefs>
    <ds:schemaRef ds:uri="0196cc62-3110-4bcc-9eeb-ef53f8229851"/>
    <ds:schemaRef ds:uri="63ccfcee-5a6c-4dd3-9d31-e6193d4d25c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10051</TotalTime>
  <Words>829</Words>
  <Application>Microsoft Office PowerPoint</Application>
  <PresentationFormat>Widescreen</PresentationFormat>
  <Paragraphs>131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Times New Roman</vt:lpstr>
      <vt:lpstr>Office Theme</vt:lpstr>
      <vt:lpstr>CorelDRAW</vt:lpstr>
      <vt:lpstr>Building Smarter Deals in a Fragmented World </vt:lpstr>
      <vt:lpstr>PowerPoint Presentation</vt:lpstr>
      <vt:lpstr>The Challenges in Global Corporate Banking</vt:lpstr>
      <vt:lpstr>What is holding them back…</vt:lpstr>
      <vt:lpstr>The Imperative: Intelligent, Unified Deals</vt:lpstr>
      <vt:lpstr>Technology: The New Connective Tissue</vt:lpstr>
      <vt:lpstr>The Ai-augmented Deal Management</vt:lpstr>
      <vt:lpstr>Let’s Look at a Use Case</vt:lpstr>
      <vt:lpstr>Future-ready Capabilities</vt:lpstr>
      <vt:lpstr>Next Frontier: From Automation To Autonomy   </vt:lpstr>
      <vt:lpstr>Tangible Business Outcomes</vt:lpstr>
      <vt:lpstr>Summary: The Era Of Smarter Deals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Sapna V Chhabria</dc:creator>
  <cp:lastModifiedBy>Sapna V Chhabria</cp:lastModifiedBy>
  <cp:revision>211</cp:revision>
  <dcterms:created xsi:type="dcterms:W3CDTF">2023-08-30T07:59:10Z</dcterms:created>
  <dcterms:modified xsi:type="dcterms:W3CDTF">2025-09-26T08:48:17Z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0x010100084FD67AF47E1449B85CDDE9F65C0E7F</vt:lpwstr>
  </property>
</Properties>
</file>